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  <p:sldMasterId id="2147483662" r:id="rId3"/>
  </p:sldMasterIdLst>
  <p:notesMasterIdLst>
    <p:notesMasterId r:id="rId6"/>
  </p:notesMasterIdLst>
  <p:handoutMasterIdLst>
    <p:handoutMasterId r:id="rId50"/>
  </p:handoutMasterIdLst>
  <p:sldIdLst>
    <p:sldId id="1506" r:id="rId4"/>
    <p:sldId id="2126" r:id="rId5"/>
    <p:sldId id="2122" r:id="rId7"/>
    <p:sldId id="2124" r:id="rId8"/>
    <p:sldId id="2132" r:id="rId9"/>
    <p:sldId id="2125" r:id="rId10"/>
    <p:sldId id="2115" r:id="rId11"/>
    <p:sldId id="2097" r:id="rId12"/>
    <p:sldId id="2127" r:id="rId13"/>
    <p:sldId id="2129" r:id="rId14"/>
    <p:sldId id="1742" r:id="rId15"/>
    <p:sldId id="1756" r:id="rId16"/>
    <p:sldId id="2035" r:id="rId17"/>
    <p:sldId id="1767" r:id="rId18"/>
    <p:sldId id="1760" r:id="rId19"/>
    <p:sldId id="1787" r:id="rId20"/>
    <p:sldId id="1785" r:id="rId21"/>
    <p:sldId id="1786" r:id="rId22"/>
    <p:sldId id="1983" r:id="rId23"/>
    <p:sldId id="1998" r:id="rId24"/>
    <p:sldId id="2121" r:id="rId25"/>
    <p:sldId id="1800" r:id="rId26"/>
    <p:sldId id="1810" r:id="rId27"/>
    <p:sldId id="1308" r:id="rId28"/>
    <p:sldId id="1708" r:id="rId29"/>
    <p:sldId id="1314" r:id="rId30"/>
    <p:sldId id="1386" r:id="rId31"/>
    <p:sldId id="2006" r:id="rId32"/>
    <p:sldId id="2001" r:id="rId33"/>
    <p:sldId id="2002" r:id="rId34"/>
    <p:sldId id="2004" r:id="rId35"/>
    <p:sldId id="2130" r:id="rId36"/>
    <p:sldId id="1892" r:id="rId37"/>
    <p:sldId id="1369" r:id="rId38"/>
    <p:sldId id="1286" r:id="rId39"/>
    <p:sldId id="1363" r:id="rId40"/>
    <p:sldId id="1289" r:id="rId41"/>
    <p:sldId id="1293" r:id="rId42"/>
    <p:sldId id="1294" r:id="rId43"/>
    <p:sldId id="1295" r:id="rId44"/>
    <p:sldId id="1296" r:id="rId45"/>
    <p:sldId id="1405" r:id="rId46"/>
    <p:sldId id="1815" r:id="rId47"/>
    <p:sldId id="2131" r:id="rId48"/>
    <p:sldId id="1633" r:id="rId49"/>
  </p:sldIdLst>
  <p:sldSz cx="9144000" cy="6858000" type="screen4x3"/>
  <p:notesSz cx="7033895" cy="101727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  <p:cmAuthor id="0" name="周浩" initials="" lastIdx="0" clrIdx="0"/>
  <p:cmAuthor id="2" name="Author" initials="A" lastIdx="0" clrIdx="1"/>
  <p:cmAuthor id="4" name="章涤非" initials="Df" lastIdx="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E62"/>
    <a:srgbClr val="800000"/>
    <a:srgbClr val="6D537F"/>
    <a:srgbClr val="3D1A54"/>
    <a:srgbClr val="FF0000"/>
    <a:srgbClr val="FF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2"/>
    <p:restoredTop sz="94680"/>
  </p:normalViewPr>
  <p:slideViewPr>
    <p:cSldViewPr snapToGrid="0" showGuides="1">
      <p:cViewPr varScale="1">
        <p:scale>
          <a:sx n="51" d="100"/>
          <a:sy n="51" d="100"/>
        </p:scale>
        <p:origin x="778" y="10"/>
      </p:cViewPr>
      <p:guideLst>
        <p:guide orient="horz" pos="4034"/>
        <p:guide orient="horz" pos="858"/>
        <p:guide orient="horz" pos="235"/>
        <p:guide pos="257"/>
        <p:guide pos="53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0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8000" cy="50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61525"/>
            <a:ext cx="3048000" cy="50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0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74725" y="763588"/>
            <a:ext cx="5086349" cy="38147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421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832350"/>
            <a:ext cx="5627688" cy="4576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altLang="zh-CN" sz="1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1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8000" cy="50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61525"/>
            <a:ext cx="3048000" cy="50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1" name="Rectangle 3"/>
          <p:cNvSpPr>
            <a:spLocks noGrp="1"/>
          </p:cNvSpPr>
          <p:nvPr>
            <p:ph type="body"/>
          </p:nvPr>
        </p:nvSpPr>
        <p:spPr>
          <a:xfrm>
            <a:off x="938213" y="4832350"/>
            <a:ext cx="5157787" cy="4576763"/>
          </a:xfrm>
        </p:spPr>
        <p:txBody>
          <a:bodyPr wrap="square" lIns="91440" tIns="45720" rIns="91440" bIns="45720" anchor="t"/>
          <a:lstStyle/>
          <a:p>
            <a:pPr lvl="0"/>
            <a:endParaRPr lang="de-DE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Rectangle 3"/>
          <p:cNvSpPr>
            <a:spLocks noGrp="1"/>
          </p:cNvSpPr>
          <p:nvPr>
            <p:ph type="body"/>
          </p:nvPr>
        </p:nvSpPr>
        <p:spPr>
          <a:xfrm>
            <a:off x="704850" y="4832350"/>
            <a:ext cx="5626100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Rectangle 3"/>
          <p:cNvSpPr>
            <a:spLocks noGrp="1"/>
          </p:cNvSpPr>
          <p:nvPr>
            <p:ph type="body"/>
          </p:nvPr>
        </p:nvSpPr>
        <p:spPr>
          <a:xfrm>
            <a:off x="704850" y="4832350"/>
            <a:ext cx="5626100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Rectangle 3"/>
          <p:cNvSpPr>
            <a:spLocks noGrp="1"/>
          </p:cNvSpPr>
          <p:nvPr>
            <p:ph type="body"/>
          </p:nvPr>
        </p:nvSpPr>
        <p:spPr>
          <a:xfrm>
            <a:off x="704850" y="4832350"/>
            <a:ext cx="5626100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Rectangle 3"/>
          <p:cNvSpPr>
            <a:spLocks noGrp="1"/>
          </p:cNvSpPr>
          <p:nvPr>
            <p:ph type="body"/>
          </p:nvPr>
        </p:nvSpPr>
        <p:spPr>
          <a:xfrm>
            <a:off x="704850" y="4832350"/>
            <a:ext cx="5626100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/>
          </p:cNvSpPr>
          <p:nvPr>
            <p:ph type="body"/>
          </p:nvPr>
        </p:nvSpPr>
        <p:spPr>
          <a:xfrm>
            <a:off x="704850" y="4832350"/>
            <a:ext cx="5626100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/>
          </p:cNvSpPr>
          <p:nvPr>
            <p:ph type="body"/>
          </p:nvPr>
        </p:nvSpPr>
        <p:spPr>
          <a:xfrm>
            <a:off x="703263" y="4832350"/>
            <a:ext cx="5627687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3"/>
          <p:cNvSpPr txBox="1">
            <a:spLocks noGrp="1" noChangeArrowheads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10342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8" name="Rectangle 3"/>
          <p:cNvSpPr>
            <a:spLocks noGrp="1"/>
          </p:cNvSpPr>
          <p:nvPr>
            <p:ph type="body" idx="1"/>
          </p:nvPr>
        </p:nvSpPr>
        <p:spPr>
          <a:xfrm>
            <a:off x="703263" y="4832350"/>
            <a:ext cx="5627687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0A07-2C1C-45C5-985B-D6CD99FDD0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3"/>
          <p:cNvSpPr txBox="1">
            <a:spLocks noGrp="1" noChangeArrowheads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10342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8" name="Rectangle 3"/>
          <p:cNvSpPr>
            <a:spLocks noGrp="1"/>
          </p:cNvSpPr>
          <p:nvPr>
            <p:ph type="body" idx="1"/>
          </p:nvPr>
        </p:nvSpPr>
        <p:spPr>
          <a:xfrm>
            <a:off x="703263" y="4832350"/>
            <a:ext cx="5627687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/>
          </p:cNvSpPr>
          <p:nvPr>
            <p:ph type="body"/>
          </p:nvPr>
        </p:nvSpPr>
        <p:spPr>
          <a:xfrm>
            <a:off x="703263" y="4832350"/>
            <a:ext cx="5627687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3"/>
          <p:cNvSpPr txBox="1">
            <a:spLocks noGrp="1" noChangeArrowheads="1"/>
          </p:cNvSpPr>
          <p:nvPr>
            <p:ph type="sldNum" sz="quarter"/>
          </p:nvPr>
        </p:nvSpPr>
        <p:spPr bwMode="auto"/>
        <p:txBody>
          <a:bodyPr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10342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8" name="Rectangle 3"/>
          <p:cNvSpPr>
            <a:spLocks noGrp="1"/>
          </p:cNvSpPr>
          <p:nvPr>
            <p:ph type="body" idx="1"/>
          </p:nvPr>
        </p:nvSpPr>
        <p:spPr>
          <a:xfrm>
            <a:off x="703263" y="4832350"/>
            <a:ext cx="5627687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/>
          </p:cNvSpPr>
          <p:nvPr>
            <p:ph type="body"/>
          </p:nvPr>
        </p:nvSpPr>
        <p:spPr>
          <a:xfrm>
            <a:off x="703263" y="4832350"/>
            <a:ext cx="5627687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Rectangle 3"/>
          <p:cNvSpPr>
            <a:spLocks noGrp="1"/>
          </p:cNvSpPr>
          <p:nvPr>
            <p:ph type="body"/>
          </p:nvPr>
        </p:nvSpPr>
        <p:spPr>
          <a:xfrm>
            <a:off x="703263" y="4832350"/>
            <a:ext cx="5627687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3"/>
          <p:cNvSpPr txBox="1">
            <a:spLocks noGrp="1"/>
          </p:cNvSpPr>
          <p:nvPr/>
        </p:nvSpPr>
        <p:spPr>
          <a:xfrm>
            <a:off x="3984625" y="9661525"/>
            <a:ext cx="3048000" cy="5095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Rectangle 3"/>
          <p:cNvSpPr>
            <a:spLocks noGrp="1"/>
          </p:cNvSpPr>
          <p:nvPr>
            <p:ph type="body"/>
          </p:nvPr>
        </p:nvSpPr>
        <p:spPr>
          <a:xfrm>
            <a:off x="704850" y="4832350"/>
            <a:ext cx="5626100" cy="4576763"/>
          </a:xfrm>
        </p:spPr>
        <p:txBody>
          <a:bodyPr wrap="square" lIns="91440" tIns="45720" rIns="91440" bIns="45720" anchor="t"/>
          <a:lstStyle/>
          <a:p>
            <a:pPr lvl="0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LIDEtoME\TP模板\新建文件夹 (11)\bg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168400"/>
            <a:ext cx="9144000" cy="802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3808413" y="6453188"/>
            <a:ext cx="17938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安信证券股份有限公司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图片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62775" y="-646112"/>
            <a:ext cx="1800225" cy="258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04" name="Rectangle 312"/>
          <p:cNvSpPr>
            <a:spLocks noGrp="1" noChangeArrowheads="1"/>
          </p:cNvSpPr>
          <p:nvPr>
            <p:ph type="ctrTitle" sz="quarter"/>
          </p:nvPr>
        </p:nvSpPr>
        <p:spPr>
          <a:xfrm>
            <a:off x="3135313" y="2860675"/>
            <a:ext cx="5421312" cy="841375"/>
          </a:xfrm>
          <a:ln algn="ctr"/>
        </p:spPr>
        <p:txBody>
          <a:bodyPr/>
          <a:lstStyle>
            <a:lvl1pPr defTabSz="914400">
              <a:defRPr sz="24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en-GB" altLang="zh-CN" strike="noStrike" noProof="1"/>
              <a:t>Click to edit Master title style</a:t>
            </a:r>
            <a:endParaRPr lang="en-GB" altLang="zh-CN" strike="noStrike" noProof="1"/>
          </a:p>
        </p:txBody>
      </p:sp>
      <p:sp>
        <p:nvSpPr>
          <p:cNvPr id="8505" name="Rectangle 3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35313" y="2376488"/>
            <a:ext cx="3748087" cy="411162"/>
          </a:xfrm>
        </p:spPr>
        <p:txBody>
          <a:bodyPr/>
          <a:lstStyle>
            <a:lvl1pPr marL="0" indent="0" defTabSz="914400"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fontAlgn="base"/>
            <a:r>
              <a:rPr lang="en-GB" altLang="zh-CN" strike="noStrike" noProof="1"/>
              <a:t>Click to edit Master subtitle style</a:t>
            </a:r>
            <a:endParaRPr lang="en-GB" altLang="zh-CN" strike="noStrike" noProof="1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56375" y="373063"/>
            <a:ext cx="1993900" cy="59182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4675" y="373063"/>
            <a:ext cx="5829300" cy="5918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4675" y="373063"/>
            <a:ext cx="7975600" cy="24447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74675" y="1362075"/>
            <a:ext cx="3908425" cy="49291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5500" y="1362075"/>
            <a:ext cx="3910013" cy="49291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9925" y="490538"/>
            <a:ext cx="1800225" cy="258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4675" y="1362075"/>
            <a:ext cx="3908425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5500" y="1362075"/>
            <a:ext cx="3910013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9925" y="490538"/>
            <a:ext cx="1800225" cy="258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9925" y="490538"/>
            <a:ext cx="1800225" cy="258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图片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9925" y="490538"/>
            <a:ext cx="1800225" cy="258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0" tIns="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398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image" Target="../media/image2.emf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Square"/>
          <p:cNvSpPr/>
          <p:nvPr userDrawn="1"/>
        </p:nvSpPr>
        <p:spPr>
          <a:xfrm>
            <a:off x="8604250" y="6477000"/>
            <a:ext cx="539750" cy="381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pPr lvl="0" indent="0" algn="ctr" eaLnBrk="0" hangingPunct="0"/>
            <a:fld id="{9A0DB2DC-4C9A-4742-B13C-FB6460FD3503}" type="slidenum">
              <a:rPr lang="zh-CN" altLang="en-US" sz="10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0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15" name="SBottomband"/>
          <p:cNvSpPr>
            <a:spLocks noChangeArrowheads="1"/>
          </p:cNvSpPr>
          <p:nvPr userDrawn="1"/>
        </p:nvSpPr>
        <p:spPr bwMode="gray">
          <a:xfrm>
            <a:off x="0" y="6477000"/>
            <a:ext cx="8556625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8" name="STitle"/>
          <p:cNvSpPr>
            <a:spLocks noGrp="1"/>
          </p:cNvSpPr>
          <p:nvPr>
            <p:ph type="title"/>
          </p:nvPr>
        </p:nvSpPr>
        <p:spPr>
          <a:xfrm>
            <a:off x="574675" y="373063"/>
            <a:ext cx="7975600" cy="2444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>
            <a:spAutoFit/>
          </a:bodyPr>
          <a:lstStyle/>
          <a:p>
            <a:pPr lvl="0"/>
            <a:r>
              <a:rPr lang="en-GB" altLang="zh-CN" dirty="0"/>
              <a:t>Click to edit Master title style</a:t>
            </a:r>
            <a:endParaRPr lang="en-GB" altLang="zh-CN" dirty="0"/>
          </a:p>
        </p:txBody>
      </p:sp>
      <p:sp>
        <p:nvSpPr>
          <p:cNvPr id="1029" name="BodyText"/>
          <p:cNvSpPr>
            <a:spLocks noGrp="1"/>
          </p:cNvSpPr>
          <p:nvPr>
            <p:ph type="body"/>
          </p:nvPr>
        </p:nvSpPr>
        <p:spPr>
          <a:xfrm>
            <a:off x="574675" y="1362075"/>
            <a:ext cx="7970838" cy="49291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t"/>
          <a:lstStyle/>
          <a:p>
            <a:pPr lvl="0" indent="-228600"/>
            <a:r>
              <a:rPr lang="en-GB" altLang="zh-CN" dirty="0"/>
              <a:t>Click to edit Master text styles</a:t>
            </a:r>
            <a:endParaRPr lang="en-GB" altLang="zh-CN" dirty="0"/>
          </a:p>
          <a:p>
            <a:pPr lvl="1" indent="-233045"/>
            <a:r>
              <a:rPr lang="en-GB" altLang="zh-CN" dirty="0"/>
              <a:t>Second level</a:t>
            </a:r>
            <a:endParaRPr lang="en-GB" altLang="zh-CN" dirty="0"/>
          </a:p>
          <a:p>
            <a:pPr lvl="2" indent="-228600"/>
            <a:r>
              <a:rPr lang="en-GB" altLang="zh-CN" dirty="0"/>
              <a:t>Third level</a:t>
            </a:r>
            <a:endParaRPr lang="en-GB" altLang="zh-CN" dirty="0"/>
          </a:p>
          <a:p>
            <a:pPr lvl="3" indent="-228600"/>
            <a:r>
              <a:rPr lang="en-GB" altLang="zh-CN" dirty="0"/>
              <a:t>Fourth level</a:t>
            </a:r>
            <a:endParaRPr lang="en-GB" altLang="zh-CN" dirty="0"/>
          </a:p>
        </p:txBody>
      </p:sp>
      <p:sp>
        <p:nvSpPr>
          <p:cNvPr id="1152" name="SSquare"/>
          <p:cNvSpPr>
            <a:spLocks noChangeArrowheads="1"/>
          </p:cNvSpPr>
          <p:nvPr userDrawn="1"/>
        </p:nvSpPr>
        <p:spPr bwMode="gray">
          <a:xfrm>
            <a:off x="0" y="373063"/>
            <a:ext cx="4572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56" name="SCopyright"/>
          <p:cNvSpPr txBox="1">
            <a:spLocks noChangeArrowheads="1"/>
          </p:cNvSpPr>
          <p:nvPr userDrawn="1"/>
        </p:nvSpPr>
        <p:spPr bwMode="gray">
          <a:xfrm>
            <a:off x="585788" y="6616700"/>
            <a:ext cx="4027488" cy="101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© 2015</a:t>
            </a:r>
            <a:r>
              <a:rPr kumimoji="0" lang="en-GB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kumimoji="0" lang="en-GB" altLang="zh-CN" sz="700" b="0" i="0" u="none" strike="noStrike" kern="1200" cap="none" spc="0" normalizeH="0" baseline="0" noProof="0" dirty="0">
                <a:ln>
                  <a:noFill/>
                </a:ln>
                <a:solidFill>
                  <a:srgbClr val="00A2D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ebdings" panose="05030102010509060703" pitchFamily="18" charset="2"/>
              </a:rPr>
              <a:t> </a:t>
            </a:r>
            <a:r>
              <a:rPr kumimoji="0" lang="zh-CN" altLang="en-GB" sz="700" b="0" i="0" u="none" strike="noStrike" kern="1200" cap="none" spc="0" normalizeH="0" baseline="0" noProof="0">
                <a:ln>
                  <a:noFill/>
                </a:ln>
                <a:solidFill>
                  <a:srgbClr val="00A2D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Webdings" panose="05030102010509060703" pitchFamily="18" charset="2"/>
              </a:rPr>
              <a:t> </a:t>
            </a:r>
            <a:endParaRPr kumimoji="0" lang="zh-CN" alt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2" name="图片 1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6605588" y="6261100"/>
            <a:ext cx="2143125" cy="306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3" name="Picture 2" descr="D:\SLIDEtoME\TP模板\新建文件夹 (11)\bg6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-76835" y="-4445"/>
            <a:ext cx="9220835" cy="802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3808413" y="6453188"/>
            <a:ext cx="179387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安信证券股份有限公司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35" name="图片 8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019925" y="490538"/>
            <a:ext cx="1800225" cy="25876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Click="0"/>
  <p:hf sldNum="0" hdr="0" ftr="0" dt="0"/>
  <p:txStyles>
    <p:titleStyle>
      <a:lvl1pPr algn="l" defTabSz="9398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398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panose="020B0604020202020204" pitchFamily="34" charset="0"/>
        </a:defRPr>
      </a:lvl2pPr>
      <a:lvl3pPr algn="l" defTabSz="9398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panose="020B0604020202020204" pitchFamily="34" charset="0"/>
        </a:defRPr>
      </a:lvl3pPr>
      <a:lvl4pPr algn="l" defTabSz="9398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panose="020B0604020202020204" pitchFamily="34" charset="0"/>
        </a:defRPr>
      </a:lvl4pPr>
      <a:lvl5pPr algn="l" defTabSz="9398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panose="020B0604020202020204" pitchFamily="34" charset="0"/>
        </a:defRPr>
      </a:lvl5pPr>
      <a:lvl6pPr marL="457200" algn="l" defTabSz="9398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panose="020B0604020202020204" pitchFamily="34" charset="0"/>
        </a:defRPr>
      </a:lvl6pPr>
      <a:lvl7pPr marL="914400" algn="l" defTabSz="9398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panose="020B0604020202020204" pitchFamily="34" charset="0"/>
        </a:defRPr>
      </a:lvl7pPr>
      <a:lvl8pPr marL="1371600" algn="l" defTabSz="9398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panose="020B0604020202020204" pitchFamily="34" charset="0"/>
        </a:defRPr>
      </a:lvl8pPr>
      <a:lvl9pPr marL="1828800" algn="l" defTabSz="939800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8600" indent="-228600" algn="l" defTabSz="939800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368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694055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-"/>
        <a:defRPr sz="1400">
          <a:solidFill>
            <a:schemeClr val="tx1"/>
          </a:solidFill>
          <a:latin typeface="+mn-lt"/>
        </a:defRPr>
      </a:lvl3pPr>
      <a:lvl4pPr marL="923925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1400">
          <a:solidFill>
            <a:schemeClr val="tx1"/>
          </a:solidFill>
          <a:latin typeface="+mn-lt"/>
        </a:defRPr>
      </a:lvl4pPr>
      <a:lvl5pPr marL="2844800" indent="-336550" algn="l" defTabSz="939800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5pPr>
      <a:lvl6pPr marL="3302000" indent="-336550" algn="l" defTabSz="939800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6pPr>
      <a:lvl7pPr marL="3759200" indent="-336550" algn="l" defTabSz="939800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7pPr>
      <a:lvl8pPr marL="4216400" indent="-336550" algn="l" defTabSz="939800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8pPr>
      <a:lvl9pPr marL="4673600" indent="-336550" algn="l" defTabSz="939800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1"/>
          <p:cNvSpPr>
            <a:spLocks noGrp="1"/>
          </p:cNvSpPr>
          <p:nvPr>
            <p:ph type="title"/>
          </p:nvPr>
        </p:nvSpPr>
        <p:spPr>
          <a:xfrm>
            <a:off x="-949325" y="373063"/>
            <a:ext cx="7975600" cy="243840"/>
          </a:xfrm>
        </p:spPr>
        <p:txBody>
          <a:bodyPr vert="horz" wrap="square" lIns="0" tIns="0" rIns="0" bIns="0" anchor="t">
            <a:spAutoFit/>
          </a:bodyPr>
          <a:lstStyle/>
          <a:p>
            <a:endParaRPr lang="zh-CN" altLang="en-US" dirty="0"/>
          </a:p>
        </p:txBody>
      </p:sp>
      <p:sp>
        <p:nvSpPr>
          <p:cNvPr id="9218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0" tIns="0" rIns="0" bIns="0" anchor="t"/>
          <a:lstStyle/>
          <a:p>
            <a:endParaRPr lang="zh-CN" altLang="en-US" dirty="0"/>
          </a:p>
        </p:txBody>
      </p:sp>
      <p:pic>
        <p:nvPicPr>
          <p:cNvPr id="9219" name="Picture 2" descr="D:\SLIDEtoME\TP模板\新建文件夹 (11)\bg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2080" y="-47625"/>
            <a:ext cx="9281795" cy="808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465" y="6113145"/>
            <a:ext cx="2580640" cy="369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矩形 5"/>
          <p:cNvSpPr/>
          <p:nvPr/>
        </p:nvSpPr>
        <p:spPr>
          <a:xfrm>
            <a:off x="574675" y="1473200"/>
            <a:ext cx="1014222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 eaLnBrk="0" hangingPunct="0">
              <a:lnSpc>
                <a:spcPct val="200000"/>
              </a:lnSpc>
            </a:pPr>
            <a:r>
              <a:rPr lang="zh-CN" altLang="en-US" sz="4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证券投资顾问业务创新与能力提升 </a:t>
            </a:r>
            <a:endParaRPr lang="zh-CN" altLang="en-US" sz="4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eaLnBrk="0" hangingPunct="0">
              <a:lnSpc>
                <a:spcPct val="20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广东证券期货业协会</a:t>
            </a:r>
            <a:r>
              <a:rPr lang="zh-CN" altLang="en-US" sz="28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交流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 eaLnBrk="0" hangingPunct="0">
              <a:lnSpc>
                <a:spcPct val="2000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2023.11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.14.  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广州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endParaRPr lang="en-US" altLang="zh-CN" sz="40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360" y="2485390"/>
            <a:ext cx="851979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b="1" i="1" dirty="0"/>
              <a:t>客户关系</a:t>
            </a:r>
            <a:r>
              <a:rPr lang="zh-CN" altLang="en-US" sz="2800" b="1" i="1" dirty="0"/>
              <a:t>（投资者培养、理财规划、资产配置）</a:t>
            </a:r>
            <a:endParaRPr lang="en-US" altLang="zh-CN" sz="2800" b="1" i="1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b="1" i="1" dirty="0"/>
              <a:t>进入客户的内心世界</a:t>
            </a:r>
            <a:endParaRPr lang="en-US" altLang="zh-CN" sz="3200" b="1" i="1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3200" b="1" i="1" dirty="0"/>
              <a:t>构建双重能力 </a:t>
            </a:r>
            <a:endParaRPr lang="en-US" altLang="zh-CN" dirty="0"/>
          </a:p>
          <a:p>
            <a:pPr marL="514350" indent="-514350">
              <a:buAutoNum type="arabicPeriod"/>
            </a:pP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67066" y="1409337"/>
            <a:ext cx="7151077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chemeClr val="tx1"/>
                </a:solidFill>
              </a:rPr>
              <a:t>投资顾问如何</a:t>
            </a:r>
            <a:r>
              <a:rPr lang="en-US" altLang="zh-CN" sz="3600" b="1" dirty="0">
                <a:solidFill>
                  <a:schemeClr val="tx1"/>
                </a:solidFill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a typeface="宋体" panose="02010600030101010101" pitchFamily="2" charset="-122"/>
              </a:rPr>
              <a:t>滚雪球</a:t>
            </a:r>
            <a:r>
              <a:rPr lang="en-US" altLang="zh-CN" sz="3600" b="1" dirty="0">
                <a:solidFill>
                  <a:schemeClr val="tx1"/>
                </a:solidFill>
                <a:ea typeface="宋体" panose="02010600030101010101" pitchFamily="2" charset="-122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</a:rPr>
              <a:t>？</a:t>
            </a:r>
            <a:br>
              <a:rPr lang="zh-CN" altLang="en-US" dirty="0"/>
            </a:br>
            <a:endParaRPr lang="zh-CN" altLang="en-US" dirty="0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37890" name="Object 2" descr="image101"/>
          <p:cNvGraphicFramePr/>
          <p:nvPr/>
        </p:nvGraphicFramePr>
        <p:xfrm>
          <a:off x="7938" y="217488"/>
          <a:ext cx="9102725" cy="1179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728460" imgH="9516745" progId="AcroExch.Document.11">
                  <p:embed/>
                </p:oleObj>
              </mc:Choice>
              <mc:Fallback>
                <p:oleObj name="" r:id="rId1" imgW="6728460" imgH="9516745" progId="AcroExch.Document.11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38" y="217488"/>
                        <a:ext cx="9102725" cy="1179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矩形 2"/>
          <p:cNvSpPr/>
          <p:nvPr/>
        </p:nvSpPr>
        <p:spPr>
          <a:xfrm>
            <a:off x="0" y="0"/>
            <a:ext cx="9104313" cy="10779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40" tIns="45720" rIns="91440" bIns="45720" anchor="ctr" anchorCtr="0"/>
          <a:p>
            <a:pPr algn="ctr" defTabSz="914400" eaLnBrk="0" hangingPunct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7893" name="Text Box 7"/>
          <p:cNvSpPr txBox="1"/>
          <p:nvPr/>
        </p:nvSpPr>
        <p:spPr>
          <a:xfrm>
            <a:off x="312738" y="217488"/>
            <a:ext cx="6959600" cy="645160"/>
          </a:xfrm>
          <a:prstGeom prst="rect">
            <a:avLst/>
          </a:prstGeom>
          <a:noFill/>
          <a:ln w="9525">
            <a:noFill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</a:rPr>
              <a:t> 1. 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客户关系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98425" y="-1214120"/>
            <a:ext cx="9517380" cy="929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7596" y="555867"/>
            <a:ext cx="8148320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zh-CN" altLang="en-US" sz="3200" b="1" dirty="0"/>
              <a:t>券业发展到第三阶段：客户关系驱动</a:t>
            </a:r>
            <a:endParaRPr lang="zh-CN" altLang="en-US" sz="3600" b="1" dirty="0"/>
          </a:p>
          <a:p>
            <a:pPr>
              <a:lnSpc>
                <a:spcPct val="150000"/>
              </a:lnSpc>
              <a:buFont typeface="Wingdings" panose="05000000000000000000" charset="0"/>
            </a:pPr>
            <a:endParaRPr lang="zh-CN" altLang="en-US" sz="3600" b="1" dirty="0"/>
          </a:p>
        </p:txBody>
      </p:sp>
      <p:sp>
        <p:nvSpPr>
          <p:cNvPr id="6" name="矩形 5"/>
          <p:cNvSpPr/>
          <p:nvPr/>
        </p:nvSpPr>
        <p:spPr>
          <a:xfrm>
            <a:off x="1142365" y="5229225"/>
            <a:ext cx="7621270" cy="1076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43171" y="4399597"/>
            <a:ext cx="3564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产品驱动 </a:t>
            </a:r>
            <a:endParaRPr lang="zh-CN" altLang="en-US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21050" y="4152265"/>
            <a:ext cx="5442585" cy="1076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21049" y="3321440"/>
            <a:ext cx="35642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销售驱动 </a:t>
            </a:r>
            <a:endParaRPr lang="zh-CN" altLang="en-US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22900" y="3075305"/>
            <a:ext cx="3340735" cy="1076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79867" y="2229986"/>
            <a:ext cx="35642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客户关系驱动</a:t>
            </a:r>
            <a:r>
              <a:rPr lang="zh-CN" altLang="en-US" sz="32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3200" b="1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31190" y="1591945"/>
            <a:ext cx="5379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tx1"/>
                </a:solidFill>
              </a:rPr>
              <a:t>2</a:t>
            </a:r>
            <a:r>
              <a:rPr lang="zh-CN" altLang="en-US" sz="3200" b="1">
                <a:solidFill>
                  <a:schemeClr val="tx1"/>
                </a:solidFill>
                <a:ea typeface="宋体" panose="02010600030101010101" pitchFamily="2" charset="-122"/>
              </a:rPr>
              <a:t>、进入到客户的内心世界</a:t>
            </a:r>
            <a:endParaRPr lang="zh-CN" altLang="en-US" sz="32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内容占位符 4"/>
          <p:cNvSpPr/>
          <p:nvPr>
            <p:ph idx="1"/>
          </p:nvPr>
        </p:nvSpPr>
        <p:spPr>
          <a:xfrm>
            <a:off x="775970" y="2538730"/>
            <a:ext cx="7970838" cy="4929188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zh-CN" altLang="en-US" sz="3200" b="1"/>
              <a:t>案例：</a:t>
            </a:r>
            <a:endParaRPr lang="zh-CN" altLang="en-US" sz="3200" b="1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 b="1"/>
              <a:t>   </a:t>
            </a:r>
            <a:r>
              <a:rPr lang="en-US" altLang="zh-CN" sz="2800" b="1"/>
              <a:t> </a:t>
            </a:r>
            <a:r>
              <a:rPr lang="zh-CN" altLang="en-US" sz="2800" b="1"/>
              <a:t>某金融机构如何赢得信任，</a:t>
            </a:r>
            <a:endParaRPr lang="zh-CN" altLang="en-US" sz="2800" b="1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800" b="1"/>
              <a:t> </a:t>
            </a:r>
            <a:r>
              <a:rPr lang="en-US" altLang="zh-CN" sz="2800" b="1"/>
              <a:t>    </a:t>
            </a:r>
            <a:r>
              <a:rPr lang="zh-CN" altLang="en-US" sz="2800" b="1"/>
              <a:t>获得</a:t>
            </a:r>
            <a:r>
              <a:rPr lang="en-US" altLang="zh-CN" sz="2800" b="1"/>
              <a:t>180</a:t>
            </a:r>
            <a:r>
              <a:rPr lang="zh-CN" altLang="en-US" sz="2800" b="1">
                <a:ea typeface="宋体" panose="02010600030101010101" pitchFamily="2" charset="-122"/>
              </a:rPr>
              <a:t>亿理财大单的？</a:t>
            </a:r>
            <a:endParaRPr lang="zh-CN" altLang="en-US" sz="2800" b="1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897" name="图片 2" descr="截图201812161032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9695" y="-13970"/>
            <a:ext cx="9265920" cy="6951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898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461963"/>
            <a:ext cx="6792913" cy="6792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899" name="文本框 4"/>
          <p:cNvSpPr txBox="1"/>
          <p:nvPr/>
        </p:nvSpPr>
        <p:spPr>
          <a:xfrm>
            <a:off x="4721225" y="2940050"/>
            <a:ext cx="211772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专业能力</a:t>
            </a:r>
            <a:endParaRPr lang="zh-CN" altLang="en-US" sz="32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00" name="文本框 5"/>
          <p:cNvSpPr txBox="1"/>
          <p:nvPr/>
        </p:nvSpPr>
        <p:spPr>
          <a:xfrm>
            <a:off x="2852738" y="3854450"/>
            <a:ext cx="2119312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生活趣味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01" name="文本框 1"/>
          <p:cNvSpPr txBox="1"/>
          <p:nvPr/>
        </p:nvSpPr>
        <p:spPr>
          <a:xfrm>
            <a:off x="546735" y="663575"/>
            <a:ext cx="559435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zh-CN" altLang="en-US" sz="3600" b="1" dirty="0">
                <a:latin typeface="楷体_GB2312" pitchFamily="1" charset="-122"/>
                <a:ea typeface="楷体_GB2312" pitchFamily="1" charset="-122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sym typeface="+mn-ea"/>
              </a:rPr>
              <a:t>3. </a:t>
            </a:r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能力：专业能力</a:t>
            </a:r>
            <a:r>
              <a:rPr lang="en-US" altLang="zh-CN" sz="3200" b="1" dirty="0">
                <a:solidFill>
                  <a:schemeClr val="tx1"/>
                </a:solidFill>
                <a:sym typeface="+mn-ea"/>
              </a:rPr>
              <a:t>+</a:t>
            </a:r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生活趣味</a:t>
            </a:r>
            <a:endParaRPr lang="zh-CN" altLang="en-US" sz="32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650365" y="-1214120"/>
            <a:ext cx="12492355" cy="946213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01" name="椭圆 3"/>
          <p:cNvSpPr/>
          <p:nvPr/>
        </p:nvSpPr>
        <p:spPr>
          <a:xfrm>
            <a:off x="3657339" y="2686258"/>
            <a:ext cx="2260600" cy="1104900"/>
          </a:xfrm>
          <a:prstGeom prst="ellipse">
            <a:avLst/>
          </a:prstGeom>
          <a:solidFill>
            <a:schemeClr val="accent1">
              <a:alpha val="56078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1073887" y="2072480"/>
            <a:ext cx="1950300" cy="7366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遗产规划师</a:t>
            </a:r>
            <a:endParaRPr kumimoji="0" lang="zh-CN" altLang="en-U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539183" y="2881515"/>
            <a:ext cx="1950300" cy="7874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保险专家</a:t>
            </a:r>
            <a:endParaRPr kumimoji="0" lang="zh-CN" altLang="en-U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89168" y="3816639"/>
            <a:ext cx="1950300" cy="7874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家族信托</a:t>
            </a:r>
            <a:endParaRPr kumimoji="0" lang="zh-CN" altLang="en-US" sz="24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4414420" y="4240460"/>
            <a:ext cx="1950300" cy="7874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投资经理</a:t>
            </a:r>
            <a:endParaRPr kumimoji="0" lang="zh-CN" altLang="en-U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6787977" y="3427465"/>
            <a:ext cx="1950300" cy="7874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慈善事务专家</a:t>
            </a:r>
            <a:endParaRPr kumimoji="0" lang="zh-CN" altLang="en-U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5587366" y="1995887"/>
            <a:ext cx="1950300" cy="7874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另类投资专家</a:t>
            </a:r>
            <a:endParaRPr kumimoji="0" lang="zh-CN" altLang="en-U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3370349" y="1784465"/>
            <a:ext cx="1950300" cy="7874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税务专家</a:t>
            </a:r>
            <a:endParaRPr kumimoji="0" lang="zh-CN" altLang="en-U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609" name="直接箭头连接符 13"/>
          <p:cNvCxnSpPr>
            <a:stCxn id="25601" idx="7"/>
            <a:endCxn id="11" idx="3"/>
          </p:cNvCxnSpPr>
          <p:nvPr/>
        </p:nvCxnSpPr>
        <p:spPr>
          <a:xfrm flipV="1">
            <a:off x="5587517" y="2667727"/>
            <a:ext cx="285750" cy="180340"/>
          </a:xfrm>
          <a:prstGeom prst="straightConnector1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5610" name="直接箭头连接符 17"/>
          <p:cNvCxnSpPr>
            <a:endCxn id="9" idx="1"/>
          </p:cNvCxnSpPr>
          <p:nvPr/>
        </p:nvCxnSpPr>
        <p:spPr>
          <a:xfrm>
            <a:off x="5733084" y="3169561"/>
            <a:ext cx="1340508" cy="373851"/>
          </a:xfrm>
          <a:prstGeom prst="straightConnector1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5611" name="直接箭头连接符 19"/>
          <p:cNvCxnSpPr/>
          <p:nvPr/>
        </p:nvCxnSpPr>
        <p:spPr>
          <a:xfrm flipH="1">
            <a:off x="2541326" y="3578087"/>
            <a:ext cx="1282147" cy="487017"/>
          </a:xfrm>
          <a:prstGeom prst="straightConnector1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6" name="椭圆 25"/>
          <p:cNvSpPr/>
          <p:nvPr/>
        </p:nvSpPr>
        <p:spPr bwMode="auto">
          <a:xfrm>
            <a:off x="3674426" y="2671590"/>
            <a:ext cx="2260600" cy="11049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投资顾问</a:t>
            </a:r>
            <a:endParaRPr kumimoji="0" lang="en-US" altLang="zh-CN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613" name="直接箭头连接符 26"/>
          <p:cNvCxnSpPr/>
          <p:nvPr/>
        </p:nvCxnSpPr>
        <p:spPr>
          <a:xfrm flipH="1">
            <a:off x="4002378" y="3776870"/>
            <a:ext cx="258417" cy="556591"/>
          </a:xfrm>
          <a:prstGeom prst="straightConnector1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5614" name="直接箭头连接符 28"/>
          <p:cNvCxnSpPr/>
          <p:nvPr/>
        </p:nvCxnSpPr>
        <p:spPr>
          <a:xfrm>
            <a:off x="5071745" y="3776345"/>
            <a:ext cx="379730" cy="484505"/>
          </a:xfrm>
          <a:prstGeom prst="straightConnector1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5615" name="直接箭头连接符 30"/>
          <p:cNvCxnSpPr/>
          <p:nvPr/>
        </p:nvCxnSpPr>
        <p:spPr>
          <a:xfrm flipH="1" flipV="1">
            <a:off x="3127733" y="2494723"/>
            <a:ext cx="765314" cy="288234"/>
          </a:xfrm>
          <a:prstGeom prst="straightConnector1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25616" name="直接箭头连接符 32"/>
          <p:cNvCxnSpPr>
            <a:stCxn id="26" idx="2"/>
            <a:endCxn id="6" idx="6"/>
          </p:cNvCxnSpPr>
          <p:nvPr/>
        </p:nvCxnSpPr>
        <p:spPr>
          <a:xfrm flipH="1">
            <a:off x="2489516" y="3224040"/>
            <a:ext cx="1184910" cy="51435"/>
          </a:xfrm>
          <a:prstGeom prst="straightConnector1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2" name="椭圆 21"/>
          <p:cNvSpPr/>
          <p:nvPr/>
        </p:nvSpPr>
        <p:spPr bwMode="auto">
          <a:xfrm>
            <a:off x="2464567" y="4240229"/>
            <a:ext cx="1950300" cy="7874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生活方式顾问</a:t>
            </a:r>
            <a:endParaRPr kumimoji="0" lang="zh-CN" altLang="en-U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618" name="直接箭头连接符 26"/>
          <p:cNvCxnSpPr>
            <a:stCxn id="26" idx="0"/>
            <a:endCxn id="12" idx="4"/>
          </p:cNvCxnSpPr>
          <p:nvPr/>
        </p:nvCxnSpPr>
        <p:spPr>
          <a:xfrm flipH="1" flipV="1">
            <a:off x="4346256" y="2571895"/>
            <a:ext cx="458470" cy="99695"/>
          </a:xfrm>
          <a:prstGeom prst="straightConnector1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9" name="椭圆 28"/>
          <p:cNvSpPr/>
          <p:nvPr/>
        </p:nvSpPr>
        <p:spPr bwMode="auto">
          <a:xfrm>
            <a:off x="6476323" y="4240229"/>
            <a:ext cx="1950300" cy="7874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公共关系顾问</a:t>
            </a:r>
            <a:endParaRPr kumimoji="0" lang="zh-CN" altLang="en-U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椭圆 35"/>
          <p:cNvSpPr/>
          <p:nvPr/>
        </p:nvSpPr>
        <p:spPr bwMode="auto">
          <a:xfrm>
            <a:off x="6896445" y="2571775"/>
            <a:ext cx="1841500" cy="787400"/>
          </a:xfrm>
          <a:prstGeom prst="ellipse">
            <a:avLst/>
          </a:prstGeom>
          <a:solidFill>
            <a:schemeClr val="accent1">
              <a:alpha val="56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小型企业顾问</a:t>
            </a:r>
            <a:endParaRPr kumimoji="0" lang="zh-CN" altLang="en-U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5622" name="直接箭头连接符 13"/>
          <p:cNvCxnSpPr>
            <a:stCxn id="26" idx="6"/>
            <a:endCxn id="36" idx="2"/>
          </p:cNvCxnSpPr>
          <p:nvPr/>
        </p:nvCxnSpPr>
        <p:spPr>
          <a:xfrm flipV="1">
            <a:off x="5934710" y="2965450"/>
            <a:ext cx="962025" cy="258445"/>
          </a:xfrm>
          <a:prstGeom prst="straightConnector1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5623" name="TextBox 24"/>
          <p:cNvSpPr txBox="1"/>
          <p:nvPr/>
        </p:nvSpPr>
        <p:spPr>
          <a:xfrm>
            <a:off x="925195" y="5027613"/>
            <a:ext cx="7724775" cy="1383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我帮你（客户）解决越多问题，我就越了解你；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我越了解你，就越能做到投资顾问的适当性。</a:t>
            </a:r>
            <a:endParaRPr lang="zh-CN" altLang="en-US" sz="28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624" name="矩形 26"/>
          <p:cNvSpPr/>
          <p:nvPr/>
        </p:nvSpPr>
        <p:spPr>
          <a:xfrm>
            <a:off x="765652" y="581343"/>
            <a:ext cx="630745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/>
            <a:r>
              <a:rPr lang="zh-CN" altLang="en-US" sz="3200" b="1" dirty="0">
                <a:solidFill>
                  <a:srgbClr val="002E6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借鉴：北美典型的投资顾问的角色</a:t>
            </a:r>
            <a:endParaRPr lang="zh-CN" altLang="en-US" sz="3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58" name="直接箭头连接符 17"/>
          <p:cNvCxnSpPr>
            <a:stCxn id="26" idx="5"/>
          </p:cNvCxnSpPr>
          <p:nvPr/>
        </p:nvCxnSpPr>
        <p:spPr>
          <a:xfrm>
            <a:off x="5603875" y="3614420"/>
            <a:ext cx="1174750" cy="851535"/>
          </a:xfrm>
          <a:prstGeom prst="straightConnector1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矩形 16"/>
          <p:cNvSpPr/>
          <p:nvPr/>
        </p:nvSpPr>
        <p:spPr>
          <a:xfrm>
            <a:off x="476727" y="869633"/>
            <a:ext cx="4265930" cy="829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200" b="1" dirty="0">
                <a:solidFill>
                  <a:srgbClr val="16028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小结：投资顾问的角色</a:t>
            </a:r>
            <a:endParaRPr lang="en-US" altLang="zh-CN" sz="3200" b="1" dirty="0">
              <a:solidFill>
                <a:srgbClr val="16028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6" name="矩形 16"/>
          <p:cNvSpPr/>
          <p:nvPr/>
        </p:nvSpPr>
        <p:spPr>
          <a:xfrm>
            <a:off x="395288" y="1986915"/>
            <a:ext cx="7579995" cy="3538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rgbClr val="16028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800" b="1" dirty="0">
                <a:solidFill>
                  <a:srgbClr val="16028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专业价值：投资理财顾问及助手</a:t>
            </a:r>
            <a:endParaRPr lang="en-US" altLang="zh-CN" sz="2800" b="1" dirty="0">
              <a:solidFill>
                <a:srgbClr val="16028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800" b="1" dirty="0">
                <a:solidFill>
                  <a:srgbClr val="16028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  </a:t>
            </a:r>
            <a:r>
              <a:rPr lang="zh-CN" altLang="en-US" sz="2800" b="1" dirty="0">
                <a:solidFill>
                  <a:srgbClr val="16028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理财产品的特色与风险、资讯收集与整理</a:t>
            </a:r>
            <a:endParaRPr lang="zh-CN" altLang="en-US" sz="2800" b="1" dirty="0">
              <a:solidFill>
                <a:srgbClr val="16028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0" hangingPunct="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16028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事业帮手：协调各方面的专家</a:t>
            </a:r>
            <a:endParaRPr lang="zh-CN" altLang="en-US" sz="2800" b="1" dirty="0">
              <a:solidFill>
                <a:srgbClr val="16028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16028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生活顾问：值得信任的朋友</a:t>
            </a:r>
            <a:endParaRPr lang="zh-CN" altLang="en-US" sz="2800" b="1" dirty="0">
              <a:solidFill>
                <a:srgbClr val="16028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DocNumberTitle"/>
          <p:cNvSpPr/>
          <p:nvPr/>
        </p:nvSpPr>
        <p:spPr>
          <a:xfrm>
            <a:off x="5294313" y="6451600"/>
            <a:ext cx="3405187" cy="2047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900" b="1" i="1" dirty="0">
                <a:solidFill>
                  <a:srgbClr val="9F9F9F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endParaRPr lang="en-US" altLang="zh-CN" sz="900" b="1" i="1" dirty="0">
              <a:solidFill>
                <a:srgbClr val="9F9F9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8852" name="椭圆 5"/>
          <p:cNvSpPr/>
          <p:nvPr/>
        </p:nvSpPr>
        <p:spPr>
          <a:xfrm>
            <a:off x="4556125" y="3279775"/>
            <a:ext cx="2336800" cy="169545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78853" name="TextBox 6"/>
          <p:cNvSpPr/>
          <p:nvPr/>
        </p:nvSpPr>
        <p:spPr>
          <a:xfrm>
            <a:off x="4741863" y="3011488"/>
            <a:ext cx="2336800" cy="15700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强需求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楷体" panose="02010609060101010101" pitchFamily="49" charset="-122"/>
                <a:sym typeface="Arial" panose="020B0604020202020204" pitchFamily="34" charset="0"/>
              </a:rPr>
              <a:t>证券业务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8854" name="TextBox 7"/>
          <p:cNvSpPr/>
          <p:nvPr/>
        </p:nvSpPr>
        <p:spPr>
          <a:xfrm>
            <a:off x="2205038" y="3509963"/>
            <a:ext cx="189547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公益活动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78855" name="TextBox 8"/>
          <p:cNvSpPr/>
          <p:nvPr/>
        </p:nvSpPr>
        <p:spPr>
          <a:xfrm>
            <a:off x="2246313" y="3570288"/>
            <a:ext cx="29337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78856" name="TextBox 9"/>
          <p:cNvSpPr/>
          <p:nvPr/>
        </p:nvSpPr>
        <p:spPr>
          <a:xfrm>
            <a:off x="2572184" y="2970934"/>
            <a:ext cx="18954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兴趣爱好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7" name="TextBox 10"/>
          <p:cNvSpPr/>
          <p:nvPr/>
        </p:nvSpPr>
        <p:spPr>
          <a:xfrm>
            <a:off x="2299566" y="4828743"/>
            <a:ext cx="247967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。。。。。。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78858" name="TextBox 11"/>
          <p:cNvSpPr/>
          <p:nvPr/>
        </p:nvSpPr>
        <p:spPr>
          <a:xfrm>
            <a:off x="3421640" y="2361335"/>
            <a:ext cx="18954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积分平台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78859" name="TextBox 12"/>
          <p:cNvSpPr/>
          <p:nvPr/>
        </p:nvSpPr>
        <p:spPr>
          <a:xfrm>
            <a:off x="3144838" y="4414838"/>
            <a:ext cx="189547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</a:t>
            </a:r>
            <a:endParaRPr lang="en-US" altLang="zh-CN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78860" name="文本框 5"/>
          <p:cNvSpPr/>
          <p:nvPr/>
        </p:nvSpPr>
        <p:spPr>
          <a:xfrm>
            <a:off x="725488" y="5505450"/>
            <a:ext cx="1604962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Arial" panose="020B0604020202020204" pitchFamily="34" charset="0"/>
              </a:rPr>
              <a:t>弱需求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5" name="TextBox 7"/>
          <p:cNvSpPr/>
          <p:nvPr/>
        </p:nvSpPr>
        <p:spPr>
          <a:xfrm>
            <a:off x="2024929" y="4171517"/>
            <a:ext cx="25886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生活方式顾问</a:t>
            </a:r>
            <a:endParaRPr lang="zh-CN" altLang="en-US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sym typeface="楷体" panose="02010609060101010101" pitchFamily="49" charset="-122"/>
            </a:endParaRPr>
          </a:p>
        </p:txBody>
      </p:sp>
      <p:sp>
        <p:nvSpPr>
          <p:cNvPr id="18" name="等腰三角形 17"/>
          <p:cNvSpPr/>
          <p:nvPr/>
        </p:nvSpPr>
        <p:spPr>
          <a:xfrm>
            <a:off x="1220562" y="1005292"/>
            <a:ext cx="1351622" cy="1310803"/>
          </a:xfrm>
          <a:prstGeom prst="triangle">
            <a:avLst>
              <a:gd name="adj" fmla="val 52727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-153035" y="-1155700"/>
            <a:ext cx="9379585" cy="80543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651193" y="320358"/>
            <a:ext cx="8869362" cy="1106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方法：构建</a:t>
            </a:r>
            <a:r>
              <a:rPr lang="zh-CN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多元、深度、温情的客户关系</a:t>
            </a:r>
            <a:br>
              <a:rPr lang="zh-CN" altLang="en-US" b="1" dirty="0">
                <a:solidFill>
                  <a:srgbClr val="00206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</a:br>
            <a:r>
              <a:rPr lang="zh-CN" altLang="en-US" b="1" dirty="0">
                <a:solidFill>
                  <a:srgbClr val="00206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华文宋体" panose="02010600040101010101" pitchFamily="2" charset="-122"/>
              </a:rPr>
              <a:t> 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" y="1005205"/>
            <a:ext cx="8143240" cy="59969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2545" y="1248410"/>
            <a:ext cx="9379585" cy="425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5805" y="1399540"/>
            <a:ext cx="884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以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弱需求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，带动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强需求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构建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强关系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-89535" y="-1016635"/>
            <a:ext cx="9517380" cy="929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841" name="Rectangle 2"/>
          <p:cNvSpPr>
            <a:spLocks noGrp="1"/>
          </p:cNvSpPr>
          <p:nvPr/>
        </p:nvSpPr>
        <p:spPr>
          <a:xfrm>
            <a:off x="609283" y="1009650"/>
            <a:ext cx="7924800" cy="4305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t">
            <a:spAutoFit/>
          </a:bodyPr>
          <a:lstStyle>
            <a:lvl1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800" dirty="0">
                <a:ea typeface="宋体" panose="02010600030101010101" pitchFamily="2" charset="-122"/>
              </a:rPr>
              <a:t>借鉴：美国券商投资顾问业务发展阶段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graphicFrame>
        <p:nvGraphicFramePr>
          <p:cNvPr id="2055207" name="Group 39"/>
          <p:cNvGraphicFramePr>
            <a:graphicFrameLocks noGrp="1"/>
          </p:cNvGraphicFramePr>
          <p:nvPr/>
        </p:nvGraphicFramePr>
        <p:xfrm>
          <a:off x="152400" y="2195195"/>
          <a:ext cx="8701405" cy="4351020"/>
        </p:xfrm>
        <a:graphic>
          <a:graphicData uri="http://schemas.openxmlformats.org/drawingml/2006/table">
            <a:tbl>
              <a:tblPr/>
              <a:tblGrid>
                <a:gridCol w="1146175"/>
                <a:gridCol w="1272540"/>
                <a:gridCol w="1825625"/>
                <a:gridCol w="1870710"/>
                <a:gridCol w="2586355"/>
              </a:tblGrid>
              <a:tr h="447675">
                <a:tc>
                  <a:txBody>
                    <a:bodyPr/>
                    <a:lstStyle/>
                    <a:p>
                      <a:pPr marL="228600" marR="0" lvl="0" indent="-228600" algn="ctr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时期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发展阶段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供求关系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业务方式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投资者适当性</a:t>
                      </a:r>
                      <a:endParaRPr kumimoji="1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年代后期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产品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交易渠道主导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产品稀缺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广告、传单散发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适当性管理尚未提到日程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5765"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年代后期到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年代末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以营销为主导的时代 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金融产品可复制性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产品雷同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竞争加剧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混业经营、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>
                          <a:tab pos="266700" algn="l"/>
                        </a:tabLst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营销渠道、团队、促销措施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>
                          <a:tab pos="266700" algn="l"/>
                        </a:tabLst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经纪人、财务顾问等销售团队是市场宠儿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过度销售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    《</a:t>
                      </a: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华尔街之狼</a:t>
                      </a: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》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不考虑投资者适当性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8900"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年代末至今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以客户为中心的时代</a:t>
                      </a:r>
                      <a:endParaRPr kumimoji="1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竞争进一步加剧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证券咨询服务同质化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>
                          <a:tab pos="266700" algn="l"/>
                        </a:tabLst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理财服务取代单纯销售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>
                          <a:tab pos="266700" algn="l"/>
                        </a:tabLst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理财顾问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>
                          <a:tab pos="266700" algn="l"/>
                        </a:tabLst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客户关系管理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>
                          <a:tab pos="266700" algn="l"/>
                        </a:tabLst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重视投资者适当性：从优秀到卓越</a:t>
                      </a:r>
                      <a:endParaRPr kumimoji="1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n"/>
                        <a:tabLst>
                          <a:tab pos="266700" algn="l"/>
                        </a:tabLst>
                      </a:pPr>
                      <a:r>
                        <a:rPr kumimoji="1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不重视投资者适当性：被合并或倒闭</a:t>
                      </a:r>
                      <a:endParaRPr kumimoji="1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74" name="TextBox 3"/>
          <p:cNvSpPr txBox="1"/>
          <p:nvPr/>
        </p:nvSpPr>
        <p:spPr>
          <a:xfrm>
            <a:off x="6456363" y="1666875"/>
            <a:ext cx="2316162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/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1970‘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年代至今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0"/>
          <p:cNvSpPr/>
          <p:nvPr/>
        </p:nvSpPr>
        <p:spPr>
          <a:xfrm>
            <a:off x="0" y="30448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8195" y="333375"/>
            <a:ext cx="8881745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/>
              <a:t>变革思维方式</a:t>
            </a:r>
            <a:endParaRPr lang="zh-CN" altLang="en-US" sz="3600" b="1" dirty="0"/>
          </a:p>
          <a:p>
            <a:pPr>
              <a:lnSpc>
                <a:spcPct val="150000"/>
              </a:lnSpc>
            </a:pPr>
            <a:r>
              <a:rPr lang="zh-CN" altLang="en-US" sz="3600" b="1">
                <a:sym typeface="+mn-ea"/>
              </a:rPr>
              <a:t>在更高层面解决问题</a:t>
            </a:r>
            <a:endParaRPr lang="zh-CN" altLang="en-US" sz="3600" b="1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投资顾问业务的三个层次理论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endParaRPr lang="en-US" altLang="zh-CN" sz="3200" b="1" dirty="0"/>
          </a:p>
          <a:p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LeftSquare"/>
          <p:cNvSpPr/>
          <p:nvPr/>
        </p:nvSpPr>
        <p:spPr>
          <a:xfrm>
            <a:off x="0" y="2054225"/>
            <a:ext cx="2730500" cy="27416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 wrap="none" lIns="90736" tIns="45368" rIns="90736" bIns="45368" anchor="ctr"/>
          <a:lstStyle/>
          <a:p>
            <a:pPr algn="ctr" defTabSz="908050" eaLnBrk="0" hangingPunct="0"/>
            <a:endParaRPr lang="de-DE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6" name="TextConfOW"/>
          <p:cNvSpPr/>
          <p:nvPr/>
        </p:nvSpPr>
        <p:spPr>
          <a:xfrm>
            <a:off x="2792730" y="1929765"/>
            <a:ext cx="6252845" cy="276987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marL="457200" indent="-457200" defTabSz="939800" eaLnBrk="0" hangingPunct="0">
              <a:lnSpc>
                <a:spcPct val="150000"/>
              </a:lnSpc>
              <a:buClr>
                <a:srgbClr val="002060"/>
              </a:buClr>
              <a:buFont typeface="Wingdings" panose="05000000000000000000" charset="0"/>
              <a:buChar char="n"/>
            </a:pPr>
            <a:r>
              <a:rPr lang="zh-CN" altLang="en-US" sz="2400" b="1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引言：在不确定的环境中获得新生</a:t>
            </a:r>
            <a:endParaRPr lang="zh-CN" altLang="en-US" sz="2400" b="1" i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defTabSz="939800" eaLnBrk="0" hangingPunct="0">
              <a:lnSpc>
                <a:spcPct val="150000"/>
              </a:lnSpc>
              <a:buClr>
                <a:srgbClr val="002060"/>
              </a:buClr>
              <a:buFont typeface="Wingdings" panose="05000000000000000000" charset="0"/>
              <a:buChar char="n"/>
            </a:pPr>
            <a:r>
              <a:rPr lang="zh-CN" altLang="en-US" sz="2400" b="1" i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重新定义投资顾问业务模式</a:t>
            </a:r>
            <a:endParaRPr lang="zh-CN" altLang="en-US" sz="2400" b="1" i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457200" indent="-457200" defTabSz="939800" eaLnBrk="0" hangingPunct="0">
              <a:lnSpc>
                <a:spcPct val="150000"/>
              </a:lnSpc>
              <a:buClr>
                <a:srgbClr val="002060"/>
              </a:buClr>
              <a:buFont typeface="Wingdings" panose="05000000000000000000" charset="0"/>
              <a:buChar char="n"/>
            </a:pPr>
            <a:r>
              <a:rPr lang="zh-CN" altLang="en-US" sz="2400" b="1" i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投资顾问业务的五个关键点</a:t>
            </a:r>
            <a:endParaRPr lang="zh-CN" altLang="en-US" sz="2400" b="1" i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457200" indent="-457200" defTabSz="939800" eaLnBrk="0" hangingPunct="0">
              <a:lnSpc>
                <a:spcPct val="150000"/>
              </a:lnSpc>
              <a:buClr>
                <a:srgbClr val="002060"/>
              </a:buClr>
              <a:buFont typeface="Wingdings" panose="05000000000000000000" charset="0"/>
              <a:buChar char="n"/>
            </a:pPr>
            <a:r>
              <a:rPr lang="zh-CN" altLang="en-US" sz="2400" b="1" i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优秀投顾展业的六步流程</a:t>
            </a:r>
            <a:endParaRPr lang="zh-CN" altLang="en-US" sz="2400" b="1" i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marL="457200" indent="-457200" defTabSz="939800" eaLnBrk="0" hangingPunct="0">
              <a:lnSpc>
                <a:spcPct val="150000"/>
              </a:lnSpc>
              <a:buClr>
                <a:srgbClr val="002060"/>
              </a:buClr>
              <a:buFont typeface="Wingdings" panose="05000000000000000000" charset="0"/>
              <a:buChar char="n"/>
            </a:pPr>
            <a:r>
              <a:rPr lang="zh-CN" altLang="en-US" sz="2400" b="1" i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结语：人人都可成为优秀投顾</a:t>
            </a:r>
            <a:endParaRPr lang="zh-CN" altLang="en-US" sz="2400" b="1" i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267" name="Text Box 4"/>
          <p:cNvSpPr txBox="1"/>
          <p:nvPr/>
        </p:nvSpPr>
        <p:spPr>
          <a:xfrm>
            <a:off x="696913" y="2963863"/>
            <a:ext cx="1404937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目  录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89535" y="-1024890"/>
            <a:ext cx="9517380" cy="929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42085" y="5805805"/>
            <a:ext cx="6602095" cy="73596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1442720" y="1232535"/>
            <a:ext cx="6601460" cy="439293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383790" y="5882005"/>
            <a:ext cx="4933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业务：新增资产、销售产品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948180" y="4761230"/>
            <a:ext cx="581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客户关系（投资者培育、资产配置）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7" name="等腰三角形 16"/>
          <p:cNvSpPr/>
          <p:nvPr/>
        </p:nvSpPr>
        <p:spPr>
          <a:xfrm>
            <a:off x="1906905" y="523875"/>
            <a:ext cx="5855335" cy="3945255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1358900" y="5093335"/>
            <a:ext cx="322580" cy="6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8" name="文本框 7"/>
          <p:cNvSpPr txBox="1"/>
          <p:nvPr/>
        </p:nvSpPr>
        <p:spPr>
          <a:xfrm>
            <a:off x="2245360" y="76200"/>
            <a:ext cx="81483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zh-CN" altLang="en-US" sz="3600" b="1"/>
              <a:t> 在更高层面解决问题 </a:t>
            </a:r>
            <a:endParaRPr lang="zh-CN" altLang="en-US" sz="3200" b="1"/>
          </a:p>
        </p:txBody>
      </p:sp>
      <p:sp>
        <p:nvSpPr>
          <p:cNvPr id="16" name="等腰三角形 15"/>
          <p:cNvSpPr/>
          <p:nvPr/>
        </p:nvSpPr>
        <p:spPr>
          <a:xfrm>
            <a:off x="2320290" y="1232535"/>
            <a:ext cx="4846955" cy="3236595"/>
          </a:xfrm>
          <a:prstGeom prst="triangle">
            <a:avLst/>
          </a:prstGeom>
          <a:solidFill>
            <a:schemeClr val="accent2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110865" y="3635375"/>
            <a:ext cx="4933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</a:rPr>
              <a:t>进入客户的内心世界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1548765" y="3974465"/>
            <a:ext cx="782955" cy="171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21" name="等腰三角形 20"/>
          <p:cNvSpPr/>
          <p:nvPr/>
        </p:nvSpPr>
        <p:spPr>
          <a:xfrm>
            <a:off x="3208655" y="1231900"/>
            <a:ext cx="3059430" cy="205422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15410" y="2428240"/>
            <a:ext cx="2117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</a:rPr>
              <a:t>专业</a:t>
            </a:r>
            <a:r>
              <a:rPr lang="en-US" altLang="zh-CN" sz="2800" b="1">
                <a:solidFill>
                  <a:schemeClr val="bg1"/>
                </a:solidFill>
              </a:rPr>
              <a:t>+</a:t>
            </a:r>
            <a:r>
              <a:rPr lang="zh-CN" altLang="en-US" sz="2800" b="1">
                <a:solidFill>
                  <a:schemeClr val="bg1"/>
                </a:solidFill>
                <a:ea typeface="宋体" panose="02010600030101010101" pitchFamily="2" charset="-122"/>
              </a:rPr>
              <a:t>生活</a:t>
            </a:r>
            <a:r>
              <a:rPr lang="zh-CN" altLang="en-US" b="1">
                <a:solidFill>
                  <a:schemeClr val="bg1"/>
                </a:solidFill>
              </a:rPr>
              <a:t> 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1715" y="2118995"/>
            <a:ext cx="6597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3600">
                <a:solidFill>
                  <a:srgbClr val="0070C0"/>
                </a:solidFill>
              </a:rPr>
              <a:t>3</a:t>
            </a:r>
            <a:endParaRPr lang="en-US" altLang="zh-CN" sz="360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600">
                <a:solidFill>
                  <a:srgbClr val="0070C0"/>
                </a:solidFill>
              </a:rPr>
              <a:t>2</a:t>
            </a:r>
            <a:endParaRPr lang="en-US" altLang="zh-CN" sz="360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3600">
                <a:solidFill>
                  <a:srgbClr val="0070C0"/>
                </a:solidFill>
              </a:rPr>
              <a:t>1</a:t>
            </a:r>
            <a:endParaRPr lang="en-US" altLang="zh-CN" sz="3600">
              <a:solidFill>
                <a:srgbClr val="0070C0"/>
              </a:solidFill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681480" y="2838450"/>
            <a:ext cx="1355725" cy="209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</p:cxn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RightSquare"/>
          <p:cNvSpPr/>
          <p:nvPr/>
        </p:nvSpPr>
        <p:spPr>
          <a:xfrm>
            <a:off x="2782888" y="2054225"/>
            <a:ext cx="6361112" cy="2741613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lIns="90736" tIns="45368" rIns="90736" bIns="45368" anchor="ctr"/>
          <a:lstStyle/>
          <a:p>
            <a:pPr algn="ctr" defTabSz="908050" eaLnBrk="0" hangingPunct="0"/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DLeftSquare"/>
          <p:cNvSpPr/>
          <p:nvPr/>
        </p:nvSpPr>
        <p:spPr>
          <a:xfrm>
            <a:off x="0" y="2054225"/>
            <a:ext cx="2730500" cy="27416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 wrap="none" lIns="90736" tIns="45368" rIns="90736" bIns="45368" anchor="ctr"/>
          <a:lstStyle/>
          <a:p>
            <a:pPr algn="ctr" defTabSz="908050" eaLnBrk="0" hangingPunct="0"/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Text Box 7"/>
          <p:cNvSpPr txBox="1"/>
          <p:nvPr/>
        </p:nvSpPr>
        <p:spPr>
          <a:xfrm>
            <a:off x="815975" y="3141663"/>
            <a:ext cx="15382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67685" y="2895600"/>
            <a:ext cx="57918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39800" eaLnBrk="0" hangingPunct="0">
              <a:lnSpc>
                <a:spcPct val="150000"/>
              </a:lnSpc>
              <a:buClr>
                <a:srgbClr val="002060"/>
              </a:buClr>
              <a:buFont typeface="Wingdings" panose="05000000000000000000" charset="0"/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投资顾问业务的五个关键点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截图201903011337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86020" y="0"/>
            <a:ext cx="18229580" cy="11190605"/>
          </a:xfrm>
          <a:prstGeom prst="rect">
            <a:avLst/>
          </a:prstGeom>
        </p:spPr>
      </p:pic>
      <p:sp>
        <p:nvSpPr>
          <p:cNvPr id="67585" name="左箭头 5"/>
          <p:cNvSpPr/>
          <p:nvPr/>
        </p:nvSpPr>
        <p:spPr>
          <a:xfrm rot="5400000">
            <a:off x="-1820862" y="4106863"/>
            <a:ext cx="5286375" cy="212725"/>
          </a:xfrm>
          <a:prstGeom prst="leftArrow">
            <a:avLst>
              <a:gd name="adj1" fmla="val 50000"/>
              <a:gd name="adj2" fmla="val 49931"/>
            </a:avLst>
          </a:prstGeom>
          <a:solidFill>
            <a:schemeClr val="tx1"/>
          </a:solidFill>
          <a:ln w="254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anchor="ctr"/>
          <a:p>
            <a:pPr algn="ctr" eaLnBrk="0" hangingPunct="0"/>
            <a:endParaRPr lang="zh-CN" altLang="en-US" sz="1800" b="1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328613" y="5988050"/>
            <a:ext cx="7429500" cy="214313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8" name="TextBox 8"/>
          <p:cNvSpPr txBox="1"/>
          <p:nvPr/>
        </p:nvSpPr>
        <p:spPr>
          <a:xfrm>
            <a:off x="596900" y="1888808"/>
            <a:ext cx="12858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资产量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89" name="TextBox 9"/>
          <p:cNvSpPr txBox="1"/>
          <p:nvPr/>
        </p:nvSpPr>
        <p:spPr>
          <a:xfrm>
            <a:off x="6616700" y="5618163"/>
            <a:ext cx="1285875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风险偏好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85825" y="4994275"/>
            <a:ext cx="4321175" cy="2222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11225" y="3679825"/>
            <a:ext cx="4321175" cy="2857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898525" y="2536825"/>
            <a:ext cx="4359275" cy="317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>
            <a:off x="478631" y="4317206"/>
            <a:ext cx="3559175" cy="3016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5400000">
            <a:off x="1919446" y="4382294"/>
            <a:ext cx="3706813" cy="15875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rot="5400000">
            <a:off x="3460750" y="4373563"/>
            <a:ext cx="3579813" cy="3968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6" name="TextBox 22"/>
          <p:cNvSpPr txBox="1"/>
          <p:nvPr/>
        </p:nvSpPr>
        <p:spPr>
          <a:xfrm>
            <a:off x="-3175" y="2055813"/>
            <a:ext cx="736600" cy="4143375"/>
          </a:xfrm>
          <a:prstGeom prst="rect">
            <a:avLst/>
          </a:prstGeom>
          <a:noFill/>
          <a:ln w="9525">
            <a:noFill/>
          </a:ln>
        </p:spPr>
        <p:txBody>
          <a:bodyPr vert="eaVert" anchor="t">
            <a:spAutoFit/>
          </a:bodyPr>
          <a:p>
            <a:pPr algn="ctr" eaLnBrk="0" hangingPunct="0"/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 高               中                   低</a:t>
            </a:r>
            <a:endParaRPr lang="en-US" altLang="zh-CN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/>
            <a:endParaRPr lang="zh-CN" altLang="en-US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97" name="TextBox 23"/>
          <p:cNvSpPr txBox="1"/>
          <p:nvPr/>
        </p:nvSpPr>
        <p:spPr>
          <a:xfrm>
            <a:off x="596900" y="6138863"/>
            <a:ext cx="5454650" cy="368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1800" b="1" dirty="0">
                <a:latin typeface="Arial" panose="020B0604020202020204" pitchFamily="34" charset="0"/>
                <a:ea typeface="宋体" panose="02010600030101010101" pitchFamily="2" charset="-122"/>
              </a:rPr>
              <a:t>低                 中                       高</a:t>
            </a:r>
            <a:endParaRPr lang="zh-CN" altLang="en-US" sz="1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98" name="TextBox 24"/>
          <p:cNvSpPr txBox="1"/>
          <p:nvPr/>
        </p:nvSpPr>
        <p:spPr>
          <a:xfrm>
            <a:off x="5585460" y="1773555"/>
            <a:ext cx="371475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第三个维度（其他指标）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/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99" name="Rectangle 42"/>
          <p:cNvSpPr/>
          <p:nvPr/>
        </p:nvSpPr>
        <p:spPr>
          <a:xfrm>
            <a:off x="733108" y="163990"/>
            <a:ext cx="8162925" cy="1476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l" eaLnBrk="0" hangingPunct="0">
              <a:lnSpc>
                <a:spcPct val="15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、针对特定客户的投资顾问解决方案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eaLnBrk="0" hangingPunct="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客户画像：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分级、分类、分群</a:t>
            </a:r>
            <a:endParaRPr lang="zh-CN" altLang="en-US" sz="28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0" name="Group 59"/>
          <p:cNvGraphicFramePr>
            <a:graphicFrameLocks noGrp="1"/>
          </p:cNvGraphicFramePr>
          <p:nvPr/>
        </p:nvGraphicFramePr>
        <p:xfrm>
          <a:off x="5585460" y="2661603"/>
          <a:ext cx="3169920" cy="2065020"/>
        </p:xfrm>
        <a:graphic>
          <a:graphicData uri="http://schemas.openxmlformats.org/drawingml/2006/table">
            <a:tbl>
              <a:tblPr/>
              <a:tblGrid>
                <a:gridCol w="1303655"/>
                <a:gridCol w="1028065"/>
                <a:gridCol w="838200"/>
              </a:tblGrid>
              <a:tr h="37147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职业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家庭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爱好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企业主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局长太太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EMBA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私募、公募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科长太太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狮子会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大、中、小学教师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富二代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商会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医生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牙医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俱乐部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" name="直接箭头连接符 1"/>
          <p:cNvCxnSpPr/>
          <p:nvPr/>
        </p:nvCxnSpPr>
        <p:spPr>
          <a:xfrm flipV="1">
            <a:off x="441960" y="2148205"/>
            <a:ext cx="5334635" cy="4242435"/>
          </a:xfrm>
          <a:prstGeom prst="straightConnector1">
            <a:avLst/>
          </a:prstGeom>
          <a:ln w="69850" cmpd="sng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83820" y="-12065"/>
            <a:ext cx="9287510" cy="63036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498475" y="1903095"/>
          <a:ext cx="8293100" cy="420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2000"/>
                <a:gridCol w="1483236"/>
                <a:gridCol w="2041818"/>
                <a:gridCol w="1465411"/>
              </a:tblGrid>
              <a:tr h="44767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/>
                        <a:t>投资者类型</a:t>
                      </a:r>
                      <a:endParaRPr lang="zh-CN" altLang="en-US" sz="240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比例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细分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>
                          <a:sym typeface="+mn-ea"/>
                        </a:rPr>
                        <a:t>小计</a:t>
                      </a:r>
                      <a:endParaRPr lang="zh-CN" altLang="en-US" sz="2400">
                        <a:sym typeface="+mn-ea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381000">
                <a:tc rowSpan="2"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基金经理主动管理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24.3%</a:t>
                      </a:r>
                      <a:endParaRPr lang="en-US" altLang="zh-CN" sz="2400" b="1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公募</a:t>
                      </a: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:</a:t>
                      </a: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3.9%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  <a:tc rowSpan="3"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59.4%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私募：</a:t>
                      </a:r>
                      <a:r>
                        <a:rPr lang="en-US" altLang="zh-CN" sz="20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8%</a:t>
                      </a:r>
                      <a:endParaRPr lang="en-US" altLang="zh-CN" sz="20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781685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机器算法和被动管理（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指数基金</a:t>
                      </a: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C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35.1%</a:t>
                      </a:r>
                      <a:endParaRPr lang="en-US" altLang="zh-CN" sz="2400" b="1">
                        <a:solidFill>
                          <a:srgbClr val="C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  <a:tr h="64008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企业持有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15.3%</a:t>
                      </a:r>
                      <a:endParaRPr lang="en-US" altLang="zh-CN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40.6%</a:t>
                      </a:r>
                      <a:endParaRPr lang="en-US" altLang="zh-CN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其他持有（包括个人）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25.3%</a:t>
                      </a:r>
                      <a:endParaRPr lang="en-US" altLang="zh-CN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buNone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86051" name="文本框 3"/>
          <p:cNvSpPr txBox="1"/>
          <p:nvPr/>
        </p:nvSpPr>
        <p:spPr>
          <a:xfrm>
            <a:off x="581025" y="133350"/>
            <a:ext cx="812800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3200" b="1"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3200" b="1">
                <a:ea typeface="宋体" panose="02010600030101010101" pitchFamily="2" charset="-122"/>
                <a:sym typeface="+mn-ea"/>
              </a:rPr>
              <a:t>、散户机构化：</a:t>
            </a:r>
            <a:endParaRPr lang="zh-CN" altLang="en-US" sz="3200" b="1"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从美国投资者类型看中国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大众客户的趋势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2"/>
          <p:cNvSpPr>
            <a:spLocks noGrp="1"/>
          </p:cNvSpPr>
          <p:nvPr>
            <p:ph type="title"/>
          </p:nvPr>
        </p:nvSpPr>
        <p:spPr>
          <a:xfrm>
            <a:off x="286703" y="365760"/>
            <a:ext cx="8666162" cy="1476375"/>
          </a:xfrm>
        </p:spPr>
        <p:txBody>
          <a:bodyPr vert="horz" wrap="square" lIns="91440" tIns="45720" rIns="91440" bIns="45720" anchor="b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ea typeface="宋体" panose="02010600030101010101" pitchFamily="2" charset="-122"/>
              </a:rPr>
              <a:t>3</a:t>
            </a:r>
            <a:r>
              <a:rPr lang="zh-CN" altLang="en-US" sz="3200" dirty="0">
                <a:ea typeface="宋体" panose="02010600030101010101" pitchFamily="2" charset="-122"/>
              </a:rPr>
              <a:t>、坚守正确的价值观：</a:t>
            </a:r>
            <a:br>
              <a:rPr lang="zh-CN" altLang="en-US" sz="3200" dirty="0">
                <a:ea typeface="宋体" panose="02010600030101010101" pitchFamily="2" charset="-122"/>
              </a:rPr>
            </a:b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价值观决定能否持续成功：富国银行案例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890" name="Rectangle 3"/>
          <p:cNvSpPr/>
          <p:nvPr/>
        </p:nvSpPr>
        <p:spPr>
          <a:xfrm>
            <a:off x="396875" y="2100422"/>
            <a:ext cx="8445500" cy="488505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“为客户做正确的事情”</a:t>
            </a: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楷体_GB2312" pitchFamily="1" charset="-122"/>
              </a:rPr>
              <a:t>“</a:t>
            </a: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楷体_GB2312" pitchFamily="1" charset="-122"/>
              </a:rPr>
              <a:t>我们所做的一切都是以客户为中心，为客户提供卓越的服务和建议，进而客户会把他们所有的业务交由我们来完成，而且还会将他们家庭成员、朋友和生意伙伴介绍给我们”。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“负责任”</a:t>
            </a:r>
            <a:r>
              <a: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为客户提供理财产品销售建议时遵循的最高准则）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楷体_GB2312" pitchFamily="1" charset="-122"/>
              </a:rPr>
              <a:t>“负责任”的标准：不仅仅是销售公司的理财产品，而是基于“帮助客户实现投资顾问的梦想，更重要的是做那些对客户有益的事情，帮助他们合理配置资产”。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pPr eaLnBrk="0" hangingPunct="0">
              <a:lnSpc>
                <a:spcPct val="130000"/>
              </a:lnSpc>
            </a:pP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楷体_GB2312" pitchFamily="1" charset="-122"/>
            </a:endParaRPr>
          </a:p>
          <a:p>
            <a:pPr eaLnBrk="0" hangingPunct="0">
              <a:lnSpc>
                <a:spcPct val="13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基业长青之路：“客户至上”的利他原则就是最大的利己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/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0" hangingPunct="0"/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-98425" y="-1214120"/>
            <a:ext cx="9517380" cy="929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图片 1" descr="截图20190312212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57885" y="-341630"/>
            <a:ext cx="11573510" cy="7756525"/>
          </a:xfrm>
          <a:prstGeom prst="rect">
            <a:avLst/>
          </a:prstGeom>
        </p:spPr>
      </p:pic>
      <p:sp>
        <p:nvSpPr>
          <p:cNvPr id="38913" name="Rectangle 2"/>
          <p:cNvSpPr>
            <a:spLocks noGrp="1"/>
          </p:cNvSpPr>
          <p:nvPr/>
        </p:nvSpPr>
        <p:spPr>
          <a:xfrm>
            <a:off x="277813" y="661670"/>
            <a:ext cx="7924800" cy="4305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anchor="t">
            <a:spAutoFit/>
          </a:bodyPr>
          <a:lstStyle>
            <a:lvl1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zh-CN" altLang="en-US" sz="2800" dirty="0">
                <a:ea typeface="宋体" panose="02010600030101010101" pitchFamily="2" charset="-122"/>
              </a:rPr>
              <a:t>近</a:t>
            </a:r>
            <a:r>
              <a:rPr lang="en-US" altLang="zh-CN" sz="2800" dirty="0">
                <a:ea typeface="宋体" panose="02010600030101010101" pitchFamily="2" charset="-122"/>
              </a:rPr>
              <a:t>40</a:t>
            </a:r>
            <a:r>
              <a:rPr lang="zh-CN" altLang="en-US" sz="2800" dirty="0">
                <a:ea typeface="宋体" panose="02010600030101010101" pitchFamily="2" charset="-122"/>
              </a:rPr>
              <a:t>年欧美券商价值观的演进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  <p:graphicFrame>
        <p:nvGraphicFramePr>
          <p:cNvPr id="2792451" name="Group 3"/>
          <p:cNvGraphicFramePr>
            <a:graphicFrameLocks noGrp="1"/>
          </p:cNvGraphicFramePr>
          <p:nvPr/>
        </p:nvGraphicFramePr>
        <p:xfrm>
          <a:off x="277813" y="1149350"/>
          <a:ext cx="8595995" cy="5394960"/>
        </p:xfrm>
        <a:graphic>
          <a:graphicData uri="http://schemas.openxmlformats.org/drawingml/2006/table">
            <a:tbl>
              <a:tblPr/>
              <a:tblGrid>
                <a:gridCol w="1325245"/>
                <a:gridCol w="1379855"/>
                <a:gridCol w="2533650"/>
                <a:gridCol w="3357245"/>
              </a:tblGrid>
              <a:tr h="398463">
                <a:tc>
                  <a:txBody>
                    <a:bodyPr/>
                    <a:lstStyle/>
                    <a:p>
                      <a:pPr marL="228600" marR="0" lvl="0" indent="-228600" algn="ctr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时期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发展阶段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供求关系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价值观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年代后期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产品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交易渠道主导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产品稀缺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内幕交易；证券欺诈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忽视券商的社会责任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个人赚钱之上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963"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年代后期到</a:t>
                      </a: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年代末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以营销为主导的时代 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金融产品可复制性、产品雷同、竞争加剧、混业经营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职业操守仍不规范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仍未重视券商社会责任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1188"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年代末至今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以客户为中心的时代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金融产品过剩；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竞争进一步加剧；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228600" marR="0" lvl="0" indent="-228600" algn="l" defTabSz="9398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E62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证券咨询服务同质化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E62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66700" algn="l"/>
                        </a:tabLst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从业人员自律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66700" algn="l"/>
                        </a:tabLst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投资顾问的商业道德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66700" algn="l"/>
                        </a:tabLst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招聘环节“道德”因素</a:t>
                      </a:r>
                      <a:endParaRPr kumimoji="1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66700" algn="l"/>
                        </a:tabLst>
                      </a:pPr>
                      <a:r>
                        <a:rPr kumimoji="1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重视券商的社会责任</a:t>
                      </a:r>
                      <a:endParaRPr kumimoji="1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1" name="Text Box 35"/>
          <p:cNvSpPr txBox="1"/>
          <p:nvPr/>
        </p:nvSpPr>
        <p:spPr>
          <a:xfrm>
            <a:off x="6415088" y="754063"/>
            <a:ext cx="2728912" cy="3371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1600" b="1" dirty="0">
                <a:solidFill>
                  <a:srgbClr val="002E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时间：</a:t>
            </a:r>
            <a:r>
              <a:rPr lang="en-US" altLang="zh-CN" sz="1600" b="1" dirty="0">
                <a:solidFill>
                  <a:srgbClr val="002E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1970</a:t>
            </a:r>
            <a:r>
              <a:rPr lang="zh-CN" altLang="en-US" sz="1600" b="1" dirty="0">
                <a:solidFill>
                  <a:srgbClr val="002E6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年至今</a:t>
            </a:r>
            <a:endParaRPr lang="zh-CN" altLang="en-US" sz="1600" b="1" dirty="0">
              <a:solidFill>
                <a:srgbClr val="002E6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3"/>
          <p:cNvSpPr>
            <a:spLocks noGrp="1"/>
          </p:cNvSpPr>
          <p:nvPr>
            <p:ph type="title"/>
          </p:nvPr>
        </p:nvSpPr>
        <p:spPr>
          <a:xfrm>
            <a:off x="402590" y="1517333"/>
            <a:ext cx="7975600" cy="492125"/>
          </a:xfrm>
        </p:spPr>
        <p:txBody>
          <a:bodyPr vert="horz" wrap="square" lIns="0" tIns="0" rIns="0" bIns="0" anchor="t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ea typeface="宋体" panose="02010600030101010101" pitchFamily="2" charset="-122"/>
              </a:rPr>
              <a:t>借鉴：欧美投资顾问经常思考的几个问题</a:t>
            </a:r>
            <a:endParaRPr lang="zh-CN" altLang="en-US" sz="32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1986" name="TextBox 3"/>
          <p:cNvSpPr txBox="1"/>
          <p:nvPr/>
        </p:nvSpPr>
        <p:spPr>
          <a:xfrm>
            <a:off x="304800" y="2300605"/>
            <a:ext cx="8534400" cy="31921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谁是你的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目标客户？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你要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卖给他们些什么？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他们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为什么要来买你的产品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服务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160000"/>
              </a:lnSpc>
              <a:buFont typeface="Wingdings" panose="05000000000000000000" pitchFamily="2" charset="2"/>
              <a:buChar char="n"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你有什么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与众不同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的地方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所有这些问题都涉及“</a:t>
            </a: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价值观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”问题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3"/>
          <p:cNvSpPr>
            <a:spLocks noGrp="1"/>
          </p:cNvSpPr>
          <p:nvPr>
            <p:ph type="title"/>
          </p:nvPr>
        </p:nvSpPr>
        <p:spPr>
          <a:xfrm>
            <a:off x="584200" y="1256348"/>
            <a:ext cx="7975600" cy="553720"/>
          </a:xfrm>
        </p:spPr>
        <p:txBody>
          <a:bodyPr vert="horz" wrap="square" lIns="0" tIns="0" rIns="0" bIns="0" anchor="t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ea typeface="宋体" panose="02010600030101010101" pitchFamily="2" charset="-122"/>
              </a:rPr>
              <a:t>小结：</a:t>
            </a:r>
            <a:r>
              <a:rPr lang="zh-CN" altLang="en-US" sz="28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lang="zh-CN" altLang="en-US" sz="28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4034" name="TextBox 3"/>
          <p:cNvSpPr txBox="1"/>
          <p:nvPr/>
        </p:nvSpPr>
        <p:spPr>
          <a:xfrm>
            <a:off x="1143318" y="2326323"/>
            <a:ext cx="8180387" cy="1863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16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证券的价值观</a:t>
            </a:r>
            <a:endParaRPr lang="zh-CN" altLang="en-US" sz="36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16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是投顾业务成功的最终原则！</a:t>
            </a:r>
            <a:endParaRPr lang="zh-CN" altLang="en-US" sz="36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3"/>
          <p:cNvSpPr>
            <a:spLocks noGrp="1"/>
          </p:cNvSpPr>
          <p:nvPr>
            <p:ph type="title"/>
          </p:nvPr>
        </p:nvSpPr>
        <p:spPr>
          <a:xfrm>
            <a:off x="584200" y="1375093"/>
            <a:ext cx="7975600" cy="553720"/>
          </a:xfrm>
        </p:spPr>
        <p:txBody>
          <a:bodyPr vert="horz" wrap="square" lIns="0" tIns="0" rIns="0" bIns="0" anchor="t">
            <a:sp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ea typeface="宋体" panose="02010600030101010101" pitchFamily="2" charset="-122"/>
              </a:rPr>
              <a:t>4</a:t>
            </a:r>
            <a:r>
              <a:rPr lang="zh-CN" altLang="en-US" sz="3600" dirty="0">
                <a:solidFill>
                  <a:schemeClr val="tx1"/>
                </a:solidFill>
                <a:ea typeface="宋体" panose="02010600030101010101" pitchFamily="2" charset="-122"/>
              </a:rPr>
              <a:t>、变革展业方式，重塑品牌形象</a:t>
            </a:r>
            <a:endParaRPr lang="zh-CN" altLang="en-US" sz="36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44034" name="TextBox 3"/>
          <p:cNvSpPr txBox="1"/>
          <p:nvPr/>
        </p:nvSpPr>
        <p:spPr>
          <a:xfrm>
            <a:off x="784225" y="2193290"/>
            <a:ext cx="8543290" cy="32410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 eaLnBrk="0" hangingPunct="0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以非业务的方式做业务：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160000"/>
              </a:lnSpc>
              <a:buFont typeface="Wingdings" panose="05000000000000000000" charset="0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构建新型客户关系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 eaLnBrk="0" hangingPunct="0">
              <a:lnSpc>
                <a:spcPct val="160000"/>
              </a:lnSpc>
              <a:buFont typeface="Wingdings" panose="05000000000000000000" charset="0"/>
              <a:buChar char="n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以公益的方式重建券商品牌：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160000"/>
              </a:lnSpc>
              <a:buFont typeface="Wingdings" panose="05000000000000000000" charset="0"/>
            </a:pP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成为责任型券商与从业者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4200" y="745173"/>
            <a:ext cx="7975600" cy="492125"/>
          </a:xfrm>
        </p:spPr>
        <p:txBody>
          <a:bodyPr/>
          <a:p>
            <a:r>
              <a:rPr lang="en-US" altLang="zh-CN" sz="3200"/>
              <a:t>5</a:t>
            </a:r>
            <a:r>
              <a:rPr lang="zh-CN" altLang="en-US" sz="3200">
                <a:ea typeface="宋体" panose="02010600030101010101" pitchFamily="2" charset="-122"/>
              </a:rPr>
              <a:t>、</a:t>
            </a:r>
            <a:r>
              <a:rPr lang="zh-CN" altLang="en-US" sz="3200"/>
              <a:t>形成核心能力  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4200" y="2419985"/>
            <a:ext cx="8263890" cy="4929505"/>
          </a:xfrm>
        </p:spPr>
        <p:txBody>
          <a:bodyPr/>
          <a:p>
            <a:pPr marL="0" indent="0">
              <a:buNone/>
            </a:pPr>
            <a:endParaRPr lang="zh-CN" altLang="en-US" sz="2800"/>
          </a:p>
          <a:p>
            <a:r>
              <a:rPr lang="zh-CN" altLang="en-US" sz="2800"/>
              <a:t>你觉得你做的有尊严吗？</a:t>
            </a:r>
            <a:endParaRPr lang="zh-CN" altLang="en-US" sz="2800"/>
          </a:p>
          <a:p>
            <a:r>
              <a:rPr lang="zh-CN" altLang="en-US" sz="2800"/>
              <a:t>你能赢得同事的尊敬吗？</a:t>
            </a:r>
            <a:endParaRPr lang="zh-CN" altLang="en-US" sz="2800"/>
          </a:p>
          <a:p>
            <a:r>
              <a:rPr lang="zh-CN" altLang="en-US" sz="2800"/>
              <a:t>能赢得同行的赞赏吗？</a:t>
            </a:r>
            <a:endParaRPr lang="zh-CN" altLang="en-US" sz="2800"/>
          </a:p>
          <a:p>
            <a:r>
              <a:rPr lang="zh-CN" altLang="en-US" sz="2800"/>
              <a:t>能在将来老去的时候为自己的一生而自豪吗？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584200" y="1418590"/>
            <a:ext cx="81946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如果所做的工作不能成为行业议论的话题，同行在点评这个业务领域专家的时候，根本都想不到你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1810" y="3766820"/>
            <a:ext cx="8120380" cy="2123440"/>
          </a:xfrm>
        </p:spPr>
        <p:txBody>
          <a:bodyPr wrap="square"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  <a:sym typeface="+mn-ea"/>
              </a:rPr>
              <a:t>案例：</a:t>
            </a:r>
            <a:br>
              <a:rPr lang="zh-CN" altLang="en-US" sz="3200">
                <a:solidFill>
                  <a:schemeClr val="tx1"/>
                </a:solidFill>
                <a:sym typeface="+mn-ea"/>
              </a:rPr>
            </a:br>
            <a:r>
              <a:rPr lang="zh-CN" altLang="en-US" sz="32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某券商业务人员如何应对重大环境变化，实现</a:t>
            </a:r>
            <a:br>
              <a:rPr lang="zh-CN" altLang="en-US" sz="2800">
                <a:solidFill>
                  <a:schemeClr val="tx1"/>
                </a:solidFill>
                <a:sym typeface="+mn-ea"/>
              </a:rPr>
            </a:br>
            <a:r>
              <a:rPr lang="zh-CN" altLang="en-US" sz="2800">
                <a:solidFill>
                  <a:schemeClr val="tx1"/>
                </a:solidFill>
                <a:sym typeface="+mn-ea"/>
              </a:rPr>
              <a:t> 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      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公司巨额收入？</a:t>
            </a:r>
            <a:endParaRPr lang="zh-CN" altLang="en-US" sz="280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785" y="246380"/>
            <a:ext cx="8266430" cy="3520440"/>
          </a:xfrm>
        </p:spPr>
        <p:txBody>
          <a:bodyPr/>
          <a:p>
            <a:endParaRPr lang="zh-CN" altLang="en-US"/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/>
              <a:t>问题：</a:t>
            </a:r>
            <a:endParaRPr lang="zh-CN" altLang="en-US" sz="3200" b="1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3200"/>
              <a:t>      </a:t>
            </a:r>
            <a:r>
              <a:rPr lang="zh-CN" altLang="en-US" sz="2800" b="1"/>
              <a:t>面对不可控、不确定的业务环境，</a:t>
            </a:r>
            <a:endParaRPr lang="zh-CN" altLang="en-US" sz="2800" b="1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800" b="1"/>
              <a:t>      </a:t>
            </a:r>
            <a:r>
              <a:rPr lang="zh-CN" altLang="en-US" sz="2800" b="1"/>
              <a:t>为什么有人能实现业务飞跃？</a:t>
            </a:r>
            <a:endParaRPr lang="zh-CN" altLang="en-US" sz="2800" b="1"/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4495" y="1153160"/>
            <a:ext cx="339661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ym typeface="+mn-ea"/>
              </a:rPr>
              <a:t>券商唯一的出路</a:t>
            </a:r>
            <a:endParaRPr lang="zh-CN" altLang="en-US" sz="3600" b="1" dirty="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0355" y="2480945"/>
            <a:ext cx="854329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800" b="1" dirty="0">
                <a:solidFill>
                  <a:srgbClr val="002E62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客户原则：将客户的钱</a:t>
            </a:r>
            <a:r>
              <a:rPr lang="zh-CN" altLang="en-US" sz="28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当成自己的钱来管理</a:t>
            </a:r>
            <a:endParaRPr lang="zh-CN" altLang="en-US" sz="2800" b="1" dirty="0">
              <a:solidFill>
                <a:srgbClr val="002E62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800" b="1" dirty="0">
                <a:solidFill>
                  <a:srgbClr val="002E62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客户定位：为</a:t>
            </a:r>
            <a:r>
              <a:rPr lang="zh-CN" altLang="en-US" sz="28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特定客户</a:t>
            </a:r>
            <a:r>
              <a:rPr lang="zh-CN" altLang="en-US" sz="2800" b="1" dirty="0">
                <a:solidFill>
                  <a:srgbClr val="002E62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创造价值</a:t>
            </a:r>
            <a:endParaRPr lang="zh-CN" altLang="en-US" sz="2800" b="1" dirty="0">
              <a:solidFill>
                <a:srgbClr val="002E62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800" b="1" dirty="0">
                <a:solidFill>
                  <a:srgbClr val="002E62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核心能力：形成</a:t>
            </a:r>
            <a:r>
              <a:rPr lang="en-US" altLang="zh-CN" sz="2800" b="1" dirty="0">
                <a:solidFill>
                  <a:srgbClr val="002E62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“</a:t>
            </a:r>
            <a:r>
              <a:rPr lang="zh-CN" altLang="en-US" sz="2800" b="1" dirty="0">
                <a:solidFill>
                  <a:srgbClr val="002E62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券商</a:t>
            </a:r>
            <a:r>
              <a:rPr lang="zh-CN" altLang="en-US" sz="2800" b="1" dirty="0">
                <a:solidFill>
                  <a:srgbClr val="C00000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指数</a:t>
            </a:r>
            <a:r>
              <a:rPr lang="en-US" altLang="zh-CN" sz="2800" b="1" dirty="0">
                <a:solidFill>
                  <a:srgbClr val="002E62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”</a:t>
            </a:r>
            <a:r>
              <a:rPr lang="zh-CN" altLang="en-US" sz="2800" b="1" dirty="0">
                <a:solidFill>
                  <a:srgbClr val="002E62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（与市场比较、与其他券商比较）</a:t>
            </a:r>
            <a:endParaRPr lang="zh-CN" altLang="en-US" sz="2800" dirty="0">
              <a:solidFill>
                <a:srgbClr val="002E62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pPr marL="457200" indent="-457200">
              <a:buFont typeface="Wingdings" panose="05000000000000000000" charset="0"/>
              <a:buChar char="n"/>
            </a:pPr>
            <a:endParaRPr lang="zh-CN" altLang="en-US" sz="280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-97155" y="-18415"/>
            <a:ext cx="9255760" cy="68573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图片 3" descr="截图201807101400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" y="617855"/>
            <a:ext cx="8490585" cy="606298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605" y="617855"/>
            <a:ext cx="8631555" cy="101155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5605" y="382270"/>
            <a:ext cx="8643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/>
              <a:t>  </a:t>
            </a:r>
            <a:r>
              <a:rPr lang="zh-CN" altLang="en-US" sz="3200" b="1"/>
              <a:t>投顾业务商业模式五个关键因素和合相生</a:t>
            </a:r>
            <a:endParaRPr lang="zh-CN" altLang="en-US" sz="3200" b="1"/>
          </a:p>
        </p:txBody>
      </p:sp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RightSquare"/>
          <p:cNvSpPr/>
          <p:nvPr/>
        </p:nvSpPr>
        <p:spPr>
          <a:xfrm>
            <a:off x="2782888" y="2054225"/>
            <a:ext cx="6361112" cy="2741613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lIns="90736" tIns="45368" rIns="90736" bIns="45368" anchor="ctr"/>
          <a:lstStyle/>
          <a:p>
            <a:pPr algn="ctr" defTabSz="908050" eaLnBrk="0" hangingPunct="0"/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DLeftSquare"/>
          <p:cNvSpPr/>
          <p:nvPr/>
        </p:nvSpPr>
        <p:spPr>
          <a:xfrm>
            <a:off x="0" y="2054225"/>
            <a:ext cx="2730500" cy="27416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 wrap="none" lIns="90736" tIns="45368" rIns="90736" bIns="45368" anchor="ctr"/>
          <a:lstStyle/>
          <a:p>
            <a:pPr algn="ctr" defTabSz="908050" eaLnBrk="0" hangingPunct="0"/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Text Box 7"/>
          <p:cNvSpPr txBox="1"/>
          <p:nvPr/>
        </p:nvSpPr>
        <p:spPr>
          <a:xfrm>
            <a:off x="815975" y="3141663"/>
            <a:ext cx="15382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54045" y="2895600"/>
            <a:ext cx="57918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39800" eaLnBrk="0" hangingPunct="0">
              <a:lnSpc>
                <a:spcPct val="150000"/>
              </a:lnSpc>
              <a:buClr>
                <a:srgbClr val="002060"/>
              </a:buClr>
              <a:buFont typeface="Wingdings" panose="05000000000000000000" charset="0"/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优秀投顾展业的六步流程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4"/>
          <p:cNvSpPr txBox="1"/>
          <p:nvPr/>
        </p:nvSpPr>
        <p:spPr>
          <a:xfrm>
            <a:off x="368300" y="1035050"/>
            <a:ext cx="8775700" cy="2895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00" b="1" dirty="0">
              <a:solidFill>
                <a:srgbClr val="002E6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2E6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00" b="1" dirty="0">
              <a:solidFill>
                <a:srgbClr val="002E6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 altLang="zh-CN" sz="2400" b="1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76802" name="TextBox 3"/>
          <p:cNvSpPr txBox="1"/>
          <p:nvPr/>
        </p:nvSpPr>
        <p:spPr>
          <a:xfrm>
            <a:off x="498475" y="1175385"/>
            <a:ext cx="8645525" cy="4184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销售的最高境界：</a:t>
            </a:r>
            <a:endParaRPr lang="zh-CN" sz="32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8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不销售！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4" name="矩形 26"/>
          <p:cNvSpPr/>
          <p:nvPr/>
        </p:nvSpPr>
        <p:spPr>
          <a:xfrm>
            <a:off x="333375" y="5834063"/>
            <a:ext cx="83693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截图201903122121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69490" y="9525"/>
            <a:ext cx="13285470" cy="6838950"/>
          </a:xfrm>
          <a:prstGeom prst="rect">
            <a:avLst/>
          </a:prstGeom>
        </p:spPr>
      </p:pic>
      <p:sp>
        <p:nvSpPr>
          <p:cNvPr id="3" name="AutoShape 2"/>
          <p:cNvSpPr>
            <a:spLocks noGrp="1"/>
          </p:cNvSpPr>
          <p:nvPr/>
        </p:nvSpPr>
        <p:spPr>
          <a:xfrm>
            <a:off x="477838" y="720090"/>
            <a:ext cx="8666162" cy="6451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>
            <a:spAutoFit/>
          </a:bodyPr>
          <a:lstStyle>
            <a:lvl1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defTabSz="9398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600" dirty="0">
                <a:ea typeface="宋体" panose="02010600030101010101" pitchFamily="2" charset="-122"/>
              </a:rPr>
              <a:t>适当性理财产品销售的六步流程：</a:t>
            </a:r>
            <a:endParaRPr lang="zh-CN" altLang="en-US" sz="3600" dirty="0">
              <a:solidFill>
                <a:srgbClr val="CC33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4" name="矩形 7"/>
          <p:cNvSpPr/>
          <p:nvPr/>
        </p:nvSpPr>
        <p:spPr>
          <a:xfrm>
            <a:off x="542925" y="2532063"/>
            <a:ext cx="1863725" cy="128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95300" y="2498725"/>
            <a:ext cx="2146300" cy="1430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与客户的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潜意识沟通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（进入客内心）</a:t>
            </a:r>
            <a:endParaRPr lang="zh-CN" altLang="en-US" sz="24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11"/>
          <p:cNvSpPr/>
          <p:nvPr/>
        </p:nvSpPr>
        <p:spPr>
          <a:xfrm>
            <a:off x="3613150" y="2506663"/>
            <a:ext cx="1854200" cy="128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12"/>
          <p:cNvSpPr/>
          <p:nvPr/>
        </p:nvSpPr>
        <p:spPr>
          <a:xfrm>
            <a:off x="6419850" y="2506663"/>
            <a:ext cx="1892300" cy="1308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457200" indent="-4572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客户需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要配置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1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（引发客户需求）</a:t>
            </a:r>
            <a:endParaRPr lang="zh-CN" altLang="en-US" sz="18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717925" y="2430463"/>
            <a:ext cx="1816100" cy="1430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资产配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置理论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（客户培训）</a:t>
            </a:r>
            <a:endParaRPr lang="zh-CN" altLang="en-US" sz="1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" name="矩形 15"/>
          <p:cNvSpPr/>
          <p:nvPr/>
        </p:nvSpPr>
        <p:spPr>
          <a:xfrm>
            <a:off x="577850" y="4208463"/>
            <a:ext cx="1803400" cy="129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388303" y="4073843"/>
            <a:ext cx="2171700" cy="1430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可供选择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的</a:t>
            </a:r>
            <a:r>
              <a:rPr 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配置方案</a:t>
            </a:r>
            <a:endParaRPr lang="zh-CN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（“我要配置”）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7"/>
          <p:cNvSpPr/>
          <p:nvPr/>
        </p:nvSpPr>
        <p:spPr>
          <a:xfrm>
            <a:off x="3600450" y="4221163"/>
            <a:ext cx="1854200" cy="129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8"/>
          <p:cNvSpPr/>
          <p:nvPr/>
        </p:nvSpPr>
        <p:spPr>
          <a:xfrm>
            <a:off x="6407150" y="4183063"/>
            <a:ext cx="1892300" cy="1371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457200" indent="-4572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后续服务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（履行告知义务）</a:t>
            </a:r>
            <a:endParaRPr lang="zh-CN" altLang="en-US" sz="18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3656013" y="4346575"/>
            <a:ext cx="1816100" cy="968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客户决定</a:t>
            </a:r>
            <a:endParaRPr lang="en-US" altLang="zh-CN" sz="20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（“我配置”）</a:t>
            </a:r>
            <a:endParaRPr lang="zh-CN" altLang="en-US" sz="180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4" name="右箭头 20"/>
          <p:cNvSpPr/>
          <p:nvPr/>
        </p:nvSpPr>
        <p:spPr>
          <a:xfrm>
            <a:off x="2787650" y="3001963"/>
            <a:ext cx="406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右箭头 21"/>
          <p:cNvSpPr/>
          <p:nvPr/>
        </p:nvSpPr>
        <p:spPr>
          <a:xfrm>
            <a:off x="5734050" y="4652963"/>
            <a:ext cx="406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右箭头 22"/>
          <p:cNvSpPr/>
          <p:nvPr/>
        </p:nvSpPr>
        <p:spPr>
          <a:xfrm>
            <a:off x="2800350" y="4691063"/>
            <a:ext cx="406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右箭头 23"/>
          <p:cNvSpPr/>
          <p:nvPr/>
        </p:nvSpPr>
        <p:spPr>
          <a:xfrm>
            <a:off x="8477250" y="2951163"/>
            <a:ext cx="406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右箭头 24"/>
          <p:cNvSpPr/>
          <p:nvPr/>
        </p:nvSpPr>
        <p:spPr>
          <a:xfrm>
            <a:off x="5759450" y="3027363"/>
            <a:ext cx="406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右箭头 25"/>
          <p:cNvSpPr/>
          <p:nvPr/>
        </p:nvSpPr>
        <p:spPr>
          <a:xfrm>
            <a:off x="184150" y="4716463"/>
            <a:ext cx="4064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4"/>
          <p:cNvSpPr txBox="1"/>
          <p:nvPr/>
        </p:nvSpPr>
        <p:spPr>
          <a:xfrm>
            <a:off x="368300" y="1035050"/>
            <a:ext cx="8775700" cy="2895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00" b="1" dirty="0">
              <a:solidFill>
                <a:srgbClr val="002E6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>
                <a:solidFill>
                  <a:srgbClr val="002E6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000" b="1" dirty="0">
              <a:solidFill>
                <a:srgbClr val="002E62"/>
              </a:solidFill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en-US" altLang="zh-CN" sz="2400" b="1" dirty="0">
              <a:latin typeface="楷体_GB2312" pitchFamily="1" charset="-122"/>
              <a:ea typeface="楷体_GB2312" pitchFamily="1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zh-CN" altLang="en-US" sz="24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76802" name="TextBox 3"/>
          <p:cNvSpPr txBox="1"/>
          <p:nvPr/>
        </p:nvSpPr>
        <p:spPr>
          <a:xfrm>
            <a:off x="498475" y="1439545"/>
            <a:ext cx="8645525" cy="41541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2E62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步骤一：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适当性销售前的投资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              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------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进入客户的潜意识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一点点时间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一点点钱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一点点心思</a:t>
            </a:r>
            <a:endParaRPr lang="en-US" altLang="zh-CN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3"/>
          <p:cNvSpPr>
            <a:spLocks noGrp="1"/>
          </p:cNvSpPr>
          <p:nvPr>
            <p:ph type="title"/>
          </p:nvPr>
        </p:nvSpPr>
        <p:spPr>
          <a:xfrm>
            <a:off x="584200" y="1336675"/>
            <a:ext cx="7975600" cy="492125"/>
          </a:xfrm>
        </p:spPr>
        <p:txBody>
          <a:bodyPr vert="horz" wrap="square" lIns="0" tIns="0" rIns="0" bIns="0" anchor="t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ea typeface="宋体" panose="02010600030101010101" pitchFamily="2" charset="-122"/>
              </a:rPr>
              <a:t>欧美成功的投资顾问如何看待客户关系？</a:t>
            </a:r>
            <a:endParaRPr lang="zh-CN" altLang="en-US" sz="320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77826" name="TextBox 3"/>
          <p:cNvSpPr txBox="1"/>
          <p:nvPr/>
        </p:nvSpPr>
        <p:spPr>
          <a:xfrm>
            <a:off x="488315" y="2095818"/>
            <a:ext cx="8534400" cy="50158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成功的投资顾问将他们的业务当做自己的生意</a:t>
            </a:r>
            <a:endParaRPr lang="en-US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问题：客户是公司的还是你个人的？</a:t>
            </a:r>
            <a:endParaRPr lang="en-US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）客户是公司的；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）客户是个人；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0" hangingPunct="0">
              <a:lnSpc>
                <a:spcPct val="20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（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）客户首先是个人的然后才是公司的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0" hangingPunct="0">
              <a:lnSpc>
                <a:spcPct val="200000"/>
              </a:lnSpc>
            </a:pP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>
          <a:xfrm>
            <a:off x="584518" y="1399858"/>
            <a:ext cx="8101012" cy="1477010"/>
          </a:xfrm>
        </p:spPr>
        <p:txBody>
          <a:bodyPr vert="horz" wrap="square"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ea typeface="宋体" panose="02010600030101010101" pitchFamily="2" charset="-122"/>
              </a:rPr>
              <a:t>步骤二：</a:t>
            </a:r>
            <a:r>
              <a:rPr lang="zh-CN" altLang="en-US" sz="3200" dirty="0">
                <a:ea typeface="宋体" panose="02010600030101010101" pitchFamily="2" charset="-122"/>
                <a:sym typeface="+mn-ea"/>
              </a:rPr>
              <a:t>培训客户</a:t>
            </a:r>
            <a:r>
              <a:rPr lang="en-US" altLang="zh-CN" sz="3200" dirty="0">
                <a:ea typeface="宋体" panose="02010600030101010101" pitchFamily="2" charset="-122"/>
                <a:sym typeface="+mn-ea"/>
              </a:rPr>
              <a:t>------</a:t>
            </a:r>
            <a:r>
              <a:rPr lang="zh-CN" altLang="en-US" sz="3200" dirty="0">
                <a:ea typeface="宋体" panose="02010600030101010101" pitchFamily="2" charset="-122"/>
              </a:rPr>
              <a:t>理财规划理论宣导及</a:t>
            </a:r>
            <a:br>
              <a:rPr lang="zh-CN" altLang="en-US" sz="3200" dirty="0">
                <a:ea typeface="宋体" panose="02010600030101010101" pitchFamily="2" charset="-122"/>
              </a:rPr>
            </a:br>
            <a:r>
              <a:rPr lang="zh-CN" altLang="en-US" sz="3200" dirty="0">
                <a:ea typeface="宋体" panose="02010600030101010101" pitchFamily="2" charset="-122"/>
              </a:rPr>
              <a:t>               针对性产品介绍</a:t>
            </a:r>
            <a:r>
              <a:rPr lang="en-US" altLang="zh-CN" sz="3200" dirty="0">
                <a:ea typeface="宋体" panose="02010600030101010101" pitchFamily="2" charset="-122"/>
              </a:rPr>
              <a:t> 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78852" name="Rectangle 5"/>
          <p:cNvSpPr/>
          <p:nvPr/>
        </p:nvSpPr>
        <p:spPr>
          <a:xfrm>
            <a:off x="676910" y="3109595"/>
            <a:ext cx="8418513" cy="1568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案例：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一位机构客户开发人员一年         场宣讲？</a:t>
            </a:r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3200" b="1" dirty="0">
              <a:solidFill>
                <a:srgbClr val="002E6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78853" name="直接连接符 6"/>
          <p:cNvCxnSpPr/>
          <p:nvPr/>
        </p:nvCxnSpPr>
        <p:spPr>
          <a:xfrm flipV="1">
            <a:off x="5817553" y="4558983"/>
            <a:ext cx="895350" cy="9525"/>
          </a:xfrm>
          <a:prstGeom prst="line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/>
          </p:nvPr>
        </p:nvSpPr>
        <p:spPr>
          <a:xfrm>
            <a:off x="362585" y="1610360"/>
            <a:ext cx="8740775" cy="492125"/>
          </a:xfrm>
        </p:spPr>
        <p:txBody>
          <a:bodyPr vert="horz" wrap="square" lIns="0" tIns="0" rIns="0" bIns="0" anchor="t">
            <a:spAutoFit/>
          </a:bodyPr>
          <a:lstStyle/>
          <a:p>
            <a:r>
              <a:rPr lang="zh-CN" altLang="en-US" sz="3200" dirty="0">
                <a:ea typeface="宋体" panose="02010600030101010101" pitchFamily="2" charset="-122"/>
              </a:rPr>
              <a:t>步骤三：发现客户</a:t>
            </a:r>
            <a:r>
              <a:rPr lang="en-US" altLang="zh-CN" sz="3200" dirty="0">
                <a:ea typeface="宋体" panose="02010600030101010101" pitchFamily="2" charset="-122"/>
              </a:rPr>
              <a:t>------</a:t>
            </a:r>
            <a:r>
              <a:rPr lang="zh-CN" altLang="en-US" sz="3200" dirty="0">
                <a:ea typeface="宋体" panose="02010600030101010101" pitchFamily="2" charset="-122"/>
              </a:rPr>
              <a:t>客户认同与不认同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80898" name="Text Box 3"/>
          <p:cNvSpPr txBox="1"/>
          <p:nvPr/>
        </p:nvSpPr>
        <p:spPr>
          <a:xfrm>
            <a:off x="-2609215" y="4196080"/>
            <a:ext cx="8289925" cy="175450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899" name="TextBox 4"/>
          <p:cNvSpPr txBox="1"/>
          <p:nvPr/>
        </p:nvSpPr>
        <p:spPr>
          <a:xfrm>
            <a:off x="8955405" y="1610360"/>
            <a:ext cx="80645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0900" name="Rectangle 5"/>
          <p:cNvSpPr/>
          <p:nvPr/>
        </p:nvSpPr>
        <p:spPr>
          <a:xfrm>
            <a:off x="362903" y="2322037"/>
            <a:ext cx="8418512" cy="279971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不认同的客户，暂时就不是你的客户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000" dirty="0">
              <a:solidFill>
                <a:srgbClr val="002E6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/>
          </p:cNvSpPr>
          <p:nvPr>
            <p:ph type="title"/>
          </p:nvPr>
        </p:nvSpPr>
        <p:spPr>
          <a:xfrm>
            <a:off x="521335" y="1653223"/>
            <a:ext cx="8101013" cy="492125"/>
          </a:xfrm>
        </p:spPr>
        <p:txBody>
          <a:bodyPr vert="horz" wrap="square" lIns="0" tIns="0" rIns="0" bIns="0" anchor="t">
            <a:spAutoFit/>
          </a:bodyPr>
          <a:lstStyle/>
          <a:p>
            <a:r>
              <a:rPr lang="zh-CN" altLang="en-US" sz="3200" dirty="0">
                <a:ea typeface="宋体" panose="02010600030101010101" pitchFamily="2" charset="-122"/>
              </a:rPr>
              <a:t>步骤四：产品</a:t>
            </a:r>
            <a:r>
              <a:rPr lang="en-US" altLang="zh-CN" sz="3200" dirty="0">
                <a:ea typeface="宋体" panose="02010600030101010101" pitchFamily="2" charset="-122"/>
              </a:rPr>
              <a:t>/</a:t>
            </a:r>
            <a:r>
              <a:rPr lang="zh-CN" altLang="en-US" sz="3200" dirty="0">
                <a:ea typeface="宋体" panose="02010600030101010101" pitchFamily="2" charset="-122"/>
              </a:rPr>
              <a:t>业务列表</a:t>
            </a:r>
            <a:r>
              <a:rPr lang="en-US" altLang="zh-CN" sz="3200" dirty="0">
                <a:ea typeface="宋体" panose="02010600030101010101" pitchFamily="2" charset="-122"/>
              </a:rPr>
              <a:t>------</a:t>
            </a:r>
            <a:r>
              <a:rPr lang="zh-CN" altLang="en-US" sz="3200" dirty="0">
                <a:ea typeface="宋体" panose="02010600030101010101" pitchFamily="2" charset="-122"/>
              </a:rPr>
              <a:t>可供选择的服务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82946" name="Text Box 3"/>
          <p:cNvSpPr txBox="1"/>
          <p:nvPr/>
        </p:nvSpPr>
        <p:spPr>
          <a:xfrm>
            <a:off x="-215900" y="3339783"/>
            <a:ext cx="8289925" cy="175450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47" name="TextBox 4"/>
          <p:cNvSpPr txBox="1"/>
          <p:nvPr/>
        </p:nvSpPr>
        <p:spPr>
          <a:xfrm>
            <a:off x="-554990" y="3201670"/>
            <a:ext cx="80645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948" name="Rectangle 5"/>
          <p:cNvSpPr/>
          <p:nvPr/>
        </p:nvSpPr>
        <p:spPr>
          <a:xfrm>
            <a:off x="633730" y="2281873"/>
            <a:ext cx="8418513" cy="30765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案例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：如何突出自己的特色？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案例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：产品亮点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PK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（用对方的语言交流）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000" dirty="0">
              <a:solidFill>
                <a:srgbClr val="002E6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0"/>
          <p:cNvSpPr/>
          <p:nvPr/>
        </p:nvSpPr>
        <p:spPr>
          <a:xfrm>
            <a:off x="0" y="30448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6105" y="831850"/>
            <a:ext cx="8187055" cy="172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 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6105" y="661022"/>
            <a:ext cx="8316595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启示</a:t>
            </a:r>
            <a:r>
              <a:rPr lang="en-US" altLang="zh-CN" sz="3600" b="1" dirty="0"/>
              <a:t>1</a:t>
            </a:r>
            <a:r>
              <a:rPr lang="zh-CN" altLang="en-US" sz="3600" b="1" dirty="0"/>
              <a:t>：</a:t>
            </a:r>
            <a:endParaRPr lang="en-US" altLang="zh-CN" sz="3600" b="1" dirty="0"/>
          </a:p>
          <a:p>
            <a:endParaRPr lang="en-US" altLang="zh-CN" sz="3600" b="1" dirty="0"/>
          </a:p>
          <a:p>
            <a:pPr marL="514350" indent="-51435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3200" b="1" dirty="0"/>
              <a:t>外部环境再糟，都有业务机会</a:t>
            </a:r>
            <a:endParaRPr lang="zh-CN" altLang="en-US" sz="3200" b="1" dirty="0"/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机会，永远被那些有准备的人所拥有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514350" indent="-51435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3200" b="1" dirty="0"/>
              <a:t>公司再没有条件，都有业务方法</a:t>
            </a:r>
            <a:endParaRPr lang="zh-CN" altLang="en-US" sz="3200" b="1" dirty="0"/>
          </a:p>
          <a:p>
            <a:pPr>
              <a:lnSpc>
                <a:spcPct val="150000"/>
              </a:lnSpc>
              <a:buFont typeface="Wingdings" panose="05000000000000000000" charset="0"/>
            </a:pPr>
            <a:r>
              <a:rPr lang="en-US" altLang="zh-CN" sz="3200" b="1" dirty="0"/>
              <a:t>    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营销的四种战法：侧翼战</a:t>
            </a:r>
            <a:endParaRPr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marL="514350" indent="-514350"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3200" b="1" dirty="0"/>
              <a:t>头部对手再牛，也有我们的空间</a:t>
            </a:r>
            <a:endParaRPr lang="en-US" altLang="zh-CN" sz="3200" b="1" i="1" dirty="0"/>
          </a:p>
          <a:p>
            <a:pPr>
              <a:lnSpc>
                <a:spcPct val="150000"/>
              </a:lnSpc>
            </a:pPr>
            <a:endParaRPr lang="en-US" altLang="zh-CN" sz="3200" b="1" i="1" dirty="0"/>
          </a:p>
          <a:p>
            <a:pPr>
              <a:lnSpc>
                <a:spcPct val="150000"/>
              </a:lnSpc>
            </a:pPr>
            <a:endParaRPr lang="zh-CN" altLang="en-US" sz="3200" b="1" i="1" dirty="0"/>
          </a:p>
        </p:txBody>
      </p:sp>
    </p:spTree>
  </p:cSld>
  <p:clrMapOvr>
    <a:masterClrMapping/>
  </p:clrMapOvr>
  <p:transition advClick="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/>
          </p:nvPr>
        </p:nvSpPr>
        <p:spPr>
          <a:xfrm>
            <a:off x="506730" y="1639570"/>
            <a:ext cx="8101013" cy="984885"/>
          </a:xfrm>
        </p:spPr>
        <p:txBody>
          <a:bodyPr vert="horz" wrap="square" lIns="0" tIns="0" rIns="0" bIns="0" anchor="t">
            <a:spAutoFit/>
          </a:bodyPr>
          <a:lstStyle/>
          <a:p>
            <a:r>
              <a:rPr lang="zh-CN" altLang="en-US" sz="3200" dirty="0">
                <a:ea typeface="宋体" panose="02010600030101010101" pitchFamily="2" charset="-122"/>
              </a:rPr>
              <a:t>步骤五 ：客户决定</a:t>
            </a:r>
            <a:r>
              <a:rPr lang="en-US" altLang="zh-CN" sz="3200" dirty="0">
                <a:ea typeface="宋体" panose="02010600030101010101" pitchFamily="2" charset="-122"/>
              </a:rPr>
              <a:t>------</a:t>
            </a:r>
            <a:r>
              <a:rPr lang="zh-CN" altLang="en-US" sz="3200" dirty="0">
                <a:ea typeface="宋体" panose="02010600030101010101" pitchFamily="2" charset="-122"/>
              </a:rPr>
              <a:t>让客户自己承担责任</a:t>
            </a:r>
            <a:br>
              <a:rPr lang="zh-CN" altLang="en-US" sz="3200" dirty="0">
                <a:ea typeface="宋体" panose="02010600030101010101" pitchFamily="2" charset="-122"/>
              </a:rPr>
            </a:b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84994" name="Text Box 3"/>
          <p:cNvSpPr txBox="1"/>
          <p:nvPr/>
        </p:nvSpPr>
        <p:spPr>
          <a:xfrm>
            <a:off x="318135" y="1966595"/>
            <a:ext cx="8289925" cy="175450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5" name="TextBox 4"/>
          <p:cNvSpPr txBox="1"/>
          <p:nvPr/>
        </p:nvSpPr>
        <p:spPr>
          <a:xfrm>
            <a:off x="445770" y="2413000"/>
            <a:ext cx="80645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996" name="Rectangle 5"/>
          <p:cNvSpPr/>
          <p:nvPr/>
        </p:nvSpPr>
        <p:spPr>
          <a:xfrm>
            <a:off x="598170" y="2767966"/>
            <a:ext cx="8418513" cy="13220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谁做决定，谁承担责任</a:t>
            </a:r>
            <a:r>
              <a:rPr lang="en-US" altLang="zh-CN" sz="40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4000" dirty="0">
              <a:solidFill>
                <a:srgbClr val="002E6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/>
          </p:cNvSpPr>
          <p:nvPr>
            <p:ph type="title"/>
          </p:nvPr>
        </p:nvSpPr>
        <p:spPr>
          <a:xfrm>
            <a:off x="432753" y="1205548"/>
            <a:ext cx="8643937" cy="1477010"/>
          </a:xfrm>
        </p:spPr>
        <p:txBody>
          <a:bodyPr vert="horz" wrap="square" lIns="0" tIns="0" rIns="0" bIns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ea typeface="宋体" panose="02010600030101010101" pitchFamily="2" charset="-122"/>
              </a:rPr>
              <a:t>步骤六：售后服务</a:t>
            </a:r>
            <a:br>
              <a:rPr lang="en-US" altLang="zh-CN" sz="3200" dirty="0">
                <a:ea typeface="宋体" panose="02010600030101010101" pitchFamily="2" charset="-122"/>
              </a:rPr>
            </a:br>
            <a:r>
              <a:rPr lang="en-US" altLang="zh-CN" sz="2800" dirty="0">
                <a:ea typeface="宋体" panose="02010600030101010101" pitchFamily="2" charset="-122"/>
              </a:rPr>
              <a:t>  </a:t>
            </a:r>
            <a:r>
              <a:rPr lang="en-US" altLang="zh-CN" sz="3200" dirty="0">
                <a:ea typeface="宋体" panose="02010600030101010101" pitchFamily="2" charset="-122"/>
              </a:rPr>
              <a:t>              ----</a:t>
            </a:r>
            <a:r>
              <a:rPr lang="zh-CN" altLang="en-US" sz="3200" dirty="0">
                <a:ea typeface="宋体" panose="02010600030101010101" pitchFamily="2" charset="-122"/>
              </a:rPr>
              <a:t>赢得客户信任并获得老带”的关键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87042" name="Text Box 3"/>
          <p:cNvSpPr txBox="1"/>
          <p:nvPr/>
        </p:nvSpPr>
        <p:spPr>
          <a:xfrm>
            <a:off x="207645" y="1944370"/>
            <a:ext cx="8289925" cy="175450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7043" name="TextBox 4"/>
          <p:cNvSpPr txBox="1"/>
          <p:nvPr/>
        </p:nvSpPr>
        <p:spPr>
          <a:xfrm>
            <a:off x="433070" y="2113280"/>
            <a:ext cx="8064500" cy="9220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63868" y="2029461"/>
            <a:ext cx="8612188" cy="32918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满意服务的准则：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永远让客户第一时间从你这里获得相关业务信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2E6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E62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2E6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AutoShape 2"/>
          <p:cNvSpPr>
            <a:spLocks noGrp="1"/>
          </p:cNvSpPr>
          <p:nvPr>
            <p:ph type="title"/>
          </p:nvPr>
        </p:nvSpPr>
        <p:spPr>
          <a:xfrm>
            <a:off x="416243" y="1730058"/>
            <a:ext cx="8666162" cy="583565"/>
          </a:xfrm>
        </p:spPr>
        <p:txBody>
          <a:bodyPr vert="horz" wrap="square" lIns="91440" tIns="45720" rIns="91440" bIns="45720" anchor="b">
            <a:spAutoFit/>
          </a:bodyPr>
          <a:lstStyle/>
          <a:p>
            <a:pPr eaLnBrk="1" hangingPunct="1"/>
            <a:r>
              <a:rPr lang="zh-CN" altLang="en-US" sz="3200" dirty="0">
                <a:ea typeface="宋体" panose="02010600030101010101" pitchFamily="2" charset="-122"/>
              </a:rPr>
              <a:t>适当性销售的角色类比：</a:t>
            </a:r>
            <a:endParaRPr lang="zh-CN" altLang="en-US" sz="3200" dirty="0">
              <a:solidFill>
                <a:srgbClr val="CC3300"/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sp>
        <p:nvSpPr>
          <p:cNvPr id="89090" name="Rectangle 3"/>
          <p:cNvSpPr/>
          <p:nvPr/>
        </p:nvSpPr>
        <p:spPr>
          <a:xfrm>
            <a:off x="215900" y="895827"/>
            <a:ext cx="8928100" cy="46551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32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en-US" altLang="zh-CN" sz="20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9091" name="矩形 26"/>
          <p:cNvSpPr/>
          <p:nvPr/>
        </p:nvSpPr>
        <p:spPr>
          <a:xfrm>
            <a:off x="626745" y="2887663"/>
            <a:ext cx="8369300" cy="23069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600" b="1" dirty="0">
                <a:solidFill>
                  <a:srgbClr val="002E6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适当性销售过程中的角色：</a:t>
            </a:r>
            <a:endParaRPr lang="en-US" altLang="zh-CN" sz="3600" b="1" dirty="0">
              <a:solidFill>
                <a:srgbClr val="002E6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3600" b="1" dirty="0">
                <a:solidFill>
                  <a:srgbClr val="002E6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rgbClr val="002E6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投资顾问</a:t>
            </a:r>
            <a:r>
              <a:rPr lang="zh-CN" altLang="en-US" sz="3600" b="1" dirty="0">
                <a:solidFill>
                  <a:srgbClr val="002E6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师</a:t>
            </a:r>
            <a:r>
              <a:rPr lang="en-US" altLang="zh-CN" sz="3600" b="1" dirty="0">
                <a:solidFill>
                  <a:srgbClr val="002E6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出租司机</a:t>
            </a:r>
            <a:r>
              <a:rPr lang="en-US" altLang="zh-CN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医生</a:t>
            </a:r>
            <a:r>
              <a:rPr lang="en-US" altLang="zh-CN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教练</a:t>
            </a:r>
            <a:endParaRPr lang="zh-CN" altLang="en-US" sz="36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643573" y="1256348"/>
            <a:ext cx="6491287" cy="492125"/>
          </a:xfrm>
        </p:spPr>
        <p:txBody>
          <a:bodyPr vert="horz" wrap="square" lIns="0" tIns="0" rIns="0" bIns="0" anchor="t">
            <a:spAutoFit/>
          </a:bodyPr>
          <a:lstStyle/>
          <a:p>
            <a:r>
              <a:rPr lang="zh-CN" altLang="en-US" sz="3200" dirty="0">
                <a:ea typeface="宋体" panose="02010600030101010101" pitchFamily="2" charset="-122"/>
              </a:rPr>
              <a:t>小结：</a:t>
            </a:r>
            <a:endParaRPr lang="zh-CN" altLang="en-US" sz="3200" dirty="0">
              <a:ea typeface="宋体" panose="02010600030101010101" pitchFamily="2" charset="-122"/>
            </a:endParaRPr>
          </a:p>
        </p:txBody>
      </p:sp>
      <p:sp>
        <p:nvSpPr>
          <p:cNvPr id="17410" name="Text Box 3"/>
          <p:cNvSpPr txBox="1"/>
          <p:nvPr/>
        </p:nvSpPr>
        <p:spPr>
          <a:xfrm>
            <a:off x="643890" y="2065655"/>
            <a:ext cx="8594725" cy="62528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marL="711200" indent="-711200" defTabSz="913130" eaLnBrk="0" hangingPunct="0">
              <a:lnSpc>
                <a:spcPct val="200000"/>
              </a:lnSpc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将适当性管理内嵌到投资顾问业务的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1200" indent="-711200" defTabSz="913130" eaLnBrk="0" hangingPunct="0">
              <a:lnSpc>
                <a:spcPct val="200000"/>
              </a:lnSpc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每一个主体与环节中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1200" indent="-711200" algn="ctr" defTabSz="913130" eaLnBrk="0" hangingPunct="0">
              <a:lnSpc>
                <a:spcPct val="130000"/>
              </a:lnSpc>
              <a:spcBef>
                <a:spcPct val="20000"/>
              </a:spcBef>
              <a:spcAft>
                <a:spcPts val="175"/>
              </a:spcAft>
              <a:buClr>
                <a:srgbClr val="FF6600"/>
              </a:buClr>
              <a:buFont typeface="Times New Roman" panose="02020603050405020304" pitchFamily="18" charset="0"/>
              <a:buNone/>
            </a:pPr>
            <a:r>
              <a:rPr lang="en-US" altLang="zh-CN" sz="6000" b="1" dirty="0">
                <a:solidFill>
                  <a:srgbClr val="003B7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6000" b="1" dirty="0">
              <a:solidFill>
                <a:srgbClr val="003B7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1200" indent="-711200" algn="ctr" defTabSz="913130" eaLnBrk="0" hangingPunct="0">
              <a:lnSpc>
                <a:spcPct val="130000"/>
              </a:lnSpc>
              <a:spcBef>
                <a:spcPct val="20000"/>
              </a:spcBef>
              <a:spcAft>
                <a:spcPts val="175"/>
              </a:spcAft>
              <a:buClr>
                <a:srgbClr val="FF6600"/>
              </a:buClr>
              <a:buFont typeface="Times New Roman" panose="02020603050405020304" pitchFamily="18" charset="0"/>
              <a:buChar char="•"/>
            </a:pPr>
            <a:endParaRPr lang="zh-CN" altLang="en-US" sz="6000" b="1" dirty="0">
              <a:solidFill>
                <a:srgbClr val="003B7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1200" indent="-711200" algn="ctr" defTabSz="913130" eaLnBrk="0" hangingPunct="0">
              <a:lnSpc>
                <a:spcPct val="130000"/>
              </a:lnSpc>
              <a:spcBef>
                <a:spcPct val="20000"/>
              </a:spcBef>
              <a:spcAft>
                <a:spcPts val="175"/>
              </a:spcAft>
              <a:buClr>
                <a:srgbClr val="FF6600"/>
              </a:buClr>
              <a:buFont typeface="Times New Roman" panose="02020603050405020304" pitchFamily="18" charset="0"/>
              <a:buChar char="•"/>
            </a:pPr>
            <a:endParaRPr lang="zh-CN" altLang="en-US" sz="2400" b="1" dirty="0">
              <a:solidFill>
                <a:srgbClr val="003B7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11200" indent="-711200" algn="ctr" defTabSz="913130" eaLnBrk="0" hangingPunct="0">
              <a:lnSpc>
                <a:spcPct val="130000"/>
              </a:lnSpc>
              <a:spcBef>
                <a:spcPct val="20000"/>
              </a:spcBef>
              <a:spcAft>
                <a:spcPts val="175"/>
              </a:spcAft>
              <a:buClr>
                <a:srgbClr val="FF6600"/>
              </a:buClr>
              <a:buFont typeface="Times New Roman" panose="02020603050405020304" pitchFamily="18" charset="0"/>
              <a:buChar char="•"/>
            </a:pPr>
            <a:endParaRPr lang="zh-CN" altLang="en-US" sz="2400" b="1" dirty="0">
              <a:solidFill>
                <a:srgbClr val="003B7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RightSquare"/>
          <p:cNvSpPr/>
          <p:nvPr/>
        </p:nvSpPr>
        <p:spPr>
          <a:xfrm>
            <a:off x="2782888" y="2054225"/>
            <a:ext cx="6361112" cy="2741613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lIns="90736" tIns="45368" rIns="90736" bIns="45368" anchor="ctr"/>
          <a:lstStyle/>
          <a:p>
            <a:pPr algn="ctr" defTabSz="908050" eaLnBrk="0" hangingPunct="0"/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DLeftSquare"/>
          <p:cNvSpPr/>
          <p:nvPr/>
        </p:nvSpPr>
        <p:spPr>
          <a:xfrm>
            <a:off x="0" y="2054225"/>
            <a:ext cx="2730500" cy="27416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 wrap="none" lIns="90736" tIns="45368" rIns="90736" bIns="45368" anchor="ctr"/>
          <a:lstStyle/>
          <a:p>
            <a:pPr algn="ctr" defTabSz="908050" eaLnBrk="0" hangingPunct="0"/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Text Box 7"/>
          <p:cNvSpPr txBox="1"/>
          <p:nvPr/>
        </p:nvSpPr>
        <p:spPr>
          <a:xfrm>
            <a:off x="815975" y="3141663"/>
            <a:ext cx="15382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结语：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67685" y="2895600"/>
            <a:ext cx="57918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39800" eaLnBrk="0" hangingPunct="0">
              <a:lnSpc>
                <a:spcPct val="150000"/>
              </a:lnSpc>
              <a:buClr>
                <a:srgbClr val="002060"/>
              </a:buClr>
              <a:buFont typeface="Wingdings" panose="05000000000000000000" charset="0"/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人人都可成为优秀投顾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49325" y="373063"/>
            <a:ext cx="7975600" cy="24384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-153035" y="-1214120"/>
            <a:ext cx="9287510" cy="80937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315" name="Text Box 4"/>
          <p:cNvSpPr txBox="1"/>
          <p:nvPr/>
        </p:nvSpPr>
        <p:spPr>
          <a:xfrm>
            <a:off x="454978" y="488315"/>
            <a:ext cx="51117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002E6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深度研讨：</a:t>
            </a:r>
            <a:endParaRPr lang="zh-CN" altLang="en-US" sz="3600" b="1" dirty="0">
              <a:solidFill>
                <a:srgbClr val="002E6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8963" name="Text Box 3"/>
          <p:cNvSpPr txBox="1"/>
          <p:nvPr/>
        </p:nvSpPr>
        <p:spPr>
          <a:xfrm>
            <a:off x="350520" y="1174750"/>
            <a:ext cx="9346565" cy="6400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0000"/>
              </a:lnSpc>
            </a:pPr>
            <a:r>
              <a:rPr lang="zh-CN" altLang="en-US" sz="28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刘义林 新浪博</a:t>
            </a:r>
            <a:r>
              <a:rPr lang="zh-CN" altLang="en-US" sz="28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cs typeface="+mn-ea"/>
              </a:rPr>
              <a:t>客、微博证券版、“券业新力量”公众号</a:t>
            </a:r>
            <a:endParaRPr lang="zh-CN" altLang="en-US" sz="1800" b="1" noProof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2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80000"/>
              </a:lnSpc>
              <a:buFont typeface="Wingdings" panose="05000000000000000000" pitchFamily="2" charset="2"/>
              <a:buChar char="n"/>
            </a:pPr>
            <a:r>
              <a:rPr lang="en-US" altLang="x-none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《</a:t>
            </a:r>
            <a:r>
              <a:rPr lang="zh-CN" altLang="en-US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证券经纪业务营销服务的三重境界</a:t>
            </a:r>
            <a:r>
              <a:rPr lang="en-US" altLang="x-none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》</a:t>
            </a:r>
            <a:r>
              <a:rPr lang="en-US" altLang="zh-CN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cs typeface="+mn-ea"/>
              </a:rPr>
              <a:t>  </a:t>
            </a:r>
            <a:endParaRPr lang="en-US" altLang="zh-CN" sz="2000" b="1" noProof="1" smtClean="0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2" charset="0"/>
              <a:cs typeface="+mn-ea"/>
            </a:endParaRPr>
          </a:p>
          <a:p>
            <a:pPr eaLnBrk="0" hangingPunct="0">
              <a:lnSpc>
                <a:spcPct val="180000"/>
              </a:lnSpc>
              <a:buFont typeface="Wingdings" panose="05000000000000000000" pitchFamily="2" charset="2"/>
            </a:pPr>
            <a:r>
              <a:rPr lang="zh-CN" altLang="en-US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  （</a:t>
            </a:r>
            <a:r>
              <a:rPr lang="zh-CN" altLang="en-US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微信版名：</a:t>
            </a:r>
            <a:r>
              <a:rPr lang="en-US" altLang="zh-CN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《</a:t>
            </a:r>
            <a:r>
              <a:rPr lang="zh-CN" altLang="en-US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证券经纪业务的救赎</a:t>
            </a:r>
            <a:r>
              <a:rPr lang="en-US" altLang="zh-CN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》</a:t>
            </a:r>
            <a:r>
              <a:rPr lang="zh-CN" altLang="en-US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）</a:t>
            </a:r>
            <a:endParaRPr lang="en-US" altLang="x-none" sz="2000" b="1" noProof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2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80000"/>
              </a:lnSpc>
              <a:buFont typeface="Wingdings" panose="05000000000000000000" pitchFamily="2" charset="2"/>
              <a:buChar char="n"/>
            </a:pPr>
            <a:r>
              <a:rPr lang="en-US" altLang="x-none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《</a:t>
            </a:r>
            <a:r>
              <a:rPr lang="zh-CN" altLang="en-US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战略联盟创造证券经纪业务新价值</a:t>
            </a:r>
            <a:r>
              <a:rPr lang="en-US" altLang="x-none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》</a:t>
            </a:r>
            <a:endParaRPr lang="en-US" altLang="x-none" sz="2000" b="1" noProof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2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80000"/>
              </a:lnSpc>
              <a:buFont typeface="Wingdings" panose="05000000000000000000" pitchFamily="2" charset="2"/>
              <a:buChar char="n"/>
            </a:pPr>
            <a:r>
              <a:rPr lang="zh-CN" altLang="en-US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 腾讯：</a:t>
            </a:r>
            <a:r>
              <a:rPr lang="zh-CN" altLang="en-US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刘义林在中国证券业协会讲演</a:t>
            </a:r>
            <a:endParaRPr lang="en-US" altLang="x-none" sz="2000" b="1" noProof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80000"/>
              </a:lnSpc>
              <a:buFont typeface="Wingdings" panose="05000000000000000000" pitchFamily="2" charset="2"/>
              <a:buChar char="n"/>
            </a:pPr>
            <a:r>
              <a:rPr lang="en-US" altLang="x-none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《 </a:t>
            </a:r>
            <a:r>
              <a:rPr lang="zh-CN" altLang="en-US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券商的困境与出路</a:t>
            </a:r>
            <a:r>
              <a:rPr lang="en-US" altLang="x-none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》</a:t>
            </a:r>
            <a:r>
              <a:rPr lang="en-US" altLang="x-none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《</a:t>
            </a:r>
            <a:r>
              <a:rPr lang="zh-CN" altLang="en-US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中国证券</a:t>
            </a:r>
            <a:r>
              <a:rPr lang="en-US" altLang="x-none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》</a:t>
            </a:r>
            <a:r>
              <a:rPr lang="zh-CN" altLang="en-US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杂志</a:t>
            </a:r>
            <a:r>
              <a:rPr lang="en-US" altLang="x-none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2010</a:t>
            </a:r>
            <a:r>
              <a:rPr lang="zh-CN" altLang="en-US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年第</a:t>
            </a:r>
            <a:r>
              <a:rPr lang="en-US" altLang="x-none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12</a:t>
            </a:r>
            <a:r>
              <a:rPr lang="zh-CN" altLang="en-US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期</a:t>
            </a:r>
            <a:endParaRPr lang="zh-CN" altLang="en-US" sz="2000" b="1" noProof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en-US" altLang="x-none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《</a:t>
            </a:r>
            <a:r>
              <a:rPr lang="zh-CN" altLang="en-US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美国证券经纪人模式及对国内券商的启示</a:t>
            </a:r>
            <a:r>
              <a:rPr lang="en-US" altLang="x-none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》</a:t>
            </a:r>
            <a:endParaRPr lang="en-US" altLang="x-none" sz="2000" b="1" noProof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2" charset="0"/>
              <a:ea typeface="宋体" panose="02010600030101010101" pitchFamily="2" charset="-122"/>
            </a:endParaRPr>
          </a:p>
          <a:p>
            <a:pPr eaLnBrk="0" hangingPunct="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en-US" altLang="x-none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《</a:t>
            </a:r>
            <a:r>
              <a:rPr lang="zh-CN" altLang="en-US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信任：商业的基石</a:t>
            </a:r>
            <a:r>
              <a:rPr lang="en-US" altLang="x-none" sz="2000" b="1" noProof="1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》</a:t>
            </a:r>
            <a:endParaRPr lang="en-US" altLang="x-none" sz="2000" b="1" noProof="1">
              <a:solidFill>
                <a:srgbClr val="002060"/>
              </a:solidFill>
              <a:effectLst>
                <a:outerShdw blurRad="38100" dist="38100" dir="2700000">
                  <a:srgbClr val="C0C0C0"/>
                </a:outerShdw>
              </a:effectLst>
              <a:latin typeface="Verdana" panose="020B0604030504040204" pitchFamily="2" charset="0"/>
              <a:ea typeface="宋体" panose="02010600030101010101" pitchFamily="2" charset="-122"/>
              <a:cs typeface="+mn-ea"/>
            </a:endParaRPr>
          </a:p>
          <a:p>
            <a:pPr eaLnBrk="0" hangingPunct="0">
              <a:lnSpc>
                <a:spcPct val="170000"/>
              </a:lnSpc>
              <a:buFont typeface="Wingdings" panose="05000000000000000000" pitchFamily="2" charset="2"/>
              <a:buChar char="n"/>
            </a:pPr>
            <a:r>
              <a:rPr lang="zh-CN" altLang="en-US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《没有独特的商业模式，何谈券商零售业务》（</a:t>
            </a:r>
            <a:r>
              <a:rPr lang="zh-CN" altLang="en-US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“券业新力量”微信</a:t>
            </a:r>
            <a:r>
              <a:rPr lang="zh-CN" altLang="en-US" sz="2000" b="1" noProof="1" smtClean="0">
                <a:solidFill>
                  <a:srgbClr val="00206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erdana" panose="020B0604030504040204" pitchFamily="2" charset="0"/>
                <a:ea typeface="宋体" panose="02010600030101010101" pitchFamily="2" charset="-122"/>
                <a:cs typeface="+mn-ea"/>
              </a:rPr>
              <a:t>）</a:t>
            </a:r>
            <a:endParaRPr lang="en-US" altLang="x-none" sz="1800" b="1" noProof="1">
              <a:solidFill>
                <a:schemeClr val="accent1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eaLnBrk="0" hangingPunct="0">
              <a:lnSpc>
                <a:spcPct val="170000"/>
              </a:lnSpc>
            </a:pPr>
            <a:r>
              <a:rPr lang="zh-CN" altLang="en-US" sz="200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  </a:t>
            </a:r>
            <a:endParaRPr lang="zh-CN" altLang="en-US" sz="2000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eaLnBrk="0" hangingPunct="0"/>
            <a:endParaRPr lang="zh-CN" altLang="en-US" sz="2000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eaLnBrk="0" hangingPunct="0"/>
            <a:endParaRPr lang="zh-CN" altLang="en-US" sz="3200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315682" y="1897314"/>
            <a:ext cx="5382797" cy="4648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25" b="1" dirty="0"/>
              <a:t> </a:t>
            </a:r>
            <a:endParaRPr lang="en-US" altLang="zh-CN" sz="2425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  <p:sp>
        <p:nvSpPr>
          <p:cNvPr id="26626" name="矩形 16"/>
          <p:cNvSpPr/>
          <p:nvPr>
            <p:custDataLst>
              <p:tags r:id="rId2"/>
            </p:custDataLst>
          </p:nvPr>
        </p:nvSpPr>
        <p:spPr>
          <a:xfrm>
            <a:off x="521918" y="1706636"/>
            <a:ext cx="7840980" cy="32734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 eaLnBrk="0" hangingPunct="0">
              <a:lnSpc>
                <a:spcPct val="200000"/>
              </a:lnSpc>
              <a:buFont typeface="Wingdings" panose="05000000000000000000" pitchFamily="2" charset="2"/>
              <a:buChar char="n"/>
            </a:pPr>
            <a:endParaRPr lang="en-US" altLang="zh-CN" sz="1940" b="1" dirty="0"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marL="685800" indent="-68580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力所能及地为他人、为社会付出能赢得信任 </a:t>
            </a:r>
            <a:endParaRPr 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685800" indent="-68580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与客户建立关系的核心内容是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信任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endParaRPr 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685800" indent="-685800" algn="l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业务模式不断变化，唯有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信任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历久长青</a:t>
            </a:r>
            <a:endParaRPr lang="zh-CN" altLang="en-US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581622" y="1096063"/>
            <a:ext cx="5316847" cy="8013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eaLnBrk="0" hangingPunc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308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启示</a:t>
            </a:r>
            <a:r>
              <a:rPr lang="en-US" altLang="zh-CN" sz="308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2:</a:t>
            </a:r>
            <a:r>
              <a:rPr lang="en-US" altLang="zh-CN" sz="2425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2425" b="1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25" b="1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0"/>
          <p:cNvSpPr/>
          <p:nvPr/>
        </p:nvSpPr>
        <p:spPr>
          <a:xfrm>
            <a:off x="0" y="30448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0" hangingPunc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6105" y="831850"/>
            <a:ext cx="8187055" cy="1724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zh-CN" altLang="en-US" sz="3200" b="1" dirty="0"/>
          </a:p>
          <a:p>
            <a:pPr>
              <a:lnSpc>
                <a:spcPct val="150000"/>
              </a:lnSpc>
            </a:pPr>
            <a:r>
              <a:rPr lang="zh-CN" altLang="en-US" sz="3200" b="1" dirty="0"/>
              <a:t> 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7225" y="548005"/>
            <a:ext cx="753681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启示</a:t>
            </a:r>
            <a:r>
              <a:rPr lang="en-US" altLang="zh-CN" sz="3600" b="1" dirty="0"/>
              <a:t>3</a:t>
            </a:r>
            <a:r>
              <a:rPr lang="zh-CN" altLang="en-US" sz="3600" b="1" dirty="0"/>
              <a:t>：</a:t>
            </a:r>
            <a:endParaRPr lang="en-US" altLang="zh-CN" sz="3600" b="1" dirty="0"/>
          </a:p>
          <a:p>
            <a:endParaRPr lang="en-US" altLang="zh-CN" sz="36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sz="2800" b="1" dirty="0"/>
              <a:t>参加志愿者不是心血来潮，而是一种价值观、习惯</a:t>
            </a:r>
            <a:endParaRPr lang="zh-CN" sz="28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sz="2800" b="1" dirty="0"/>
              <a:t>因果关系：有果必有因，有因未必一定得果</a:t>
            </a:r>
            <a:endParaRPr lang="zh-CN" sz="28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sz="2800" b="1" dirty="0"/>
              <a:t>最高境界：</a:t>
            </a:r>
            <a:r>
              <a:rPr lang="en-US" altLang="zh-CN" sz="2800" b="1">
                <a:sym typeface="+mn-ea"/>
              </a:rPr>
              <a:t>“</a:t>
            </a:r>
            <a:r>
              <a:rPr lang="zh-CN" altLang="en-US" sz="2800" b="1">
                <a:sym typeface="+mn-ea"/>
              </a:rPr>
              <a:t>应无所住而生其心</a:t>
            </a:r>
            <a:r>
              <a:rPr lang="en-US" altLang="zh-CN" sz="2800" b="1">
                <a:sym typeface="+mn-ea"/>
              </a:rPr>
              <a:t>”</a:t>
            </a:r>
            <a:endParaRPr lang="en-US" altLang="zh-CN" sz="3200" b="1" i="1" dirty="0"/>
          </a:p>
          <a:p>
            <a:pPr>
              <a:lnSpc>
                <a:spcPct val="150000"/>
              </a:lnSpc>
            </a:pPr>
            <a:endParaRPr lang="en-US" altLang="zh-CN" sz="3200" b="1" i="1" dirty="0"/>
          </a:p>
          <a:p>
            <a:pPr>
              <a:lnSpc>
                <a:spcPct val="150000"/>
              </a:lnSpc>
            </a:pPr>
            <a:endParaRPr lang="zh-CN" altLang="en-US" sz="3200" b="1" i="1" dirty="0"/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RightSquare"/>
          <p:cNvSpPr/>
          <p:nvPr/>
        </p:nvSpPr>
        <p:spPr>
          <a:xfrm>
            <a:off x="2782888" y="2054225"/>
            <a:ext cx="6361112" cy="2741613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wrap="none" lIns="90736" tIns="45368" rIns="90736" bIns="45368" anchor="ctr"/>
          <a:lstStyle/>
          <a:p>
            <a:pPr algn="ctr" defTabSz="908050" eaLnBrk="0" hangingPunct="0"/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DLeftSquare"/>
          <p:cNvSpPr/>
          <p:nvPr/>
        </p:nvSpPr>
        <p:spPr>
          <a:xfrm>
            <a:off x="0" y="2054225"/>
            <a:ext cx="2730500" cy="2741613"/>
          </a:xfrm>
          <a:prstGeom prst="rect">
            <a:avLst/>
          </a:prstGeom>
          <a:solidFill>
            <a:srgbClr val="003366"/>
          </a:solidFill>
          <a:ln w="9525">
            <a:noFill/>
          </a:ln>
        </p:spPr>
        <p:txBody>
          <a:bodyPr wrap="none" lIns="90736" tIns="45368" rIns="90736" bIns="45368" anchor="ctr"/>
          <a:lstStyle/>
          <a:p>
            <a:pPr algn="ctr" defTabSz="908050" eaLnBrk="0" hangingPunct="0"/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Text Box 7"/>
          <p:cNvSpPr txBox="1"/>
          <p:nvPr/>
        </p:nvSpPr>
        <p:spPr>
          <a:xfrm>
            <a:off x="815975" y="3141663"/>
            <a:ext cx="15382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67685" y="2895600"/>
            <a:ext cx="57918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defTabSz="939800" eaLnBrk="0" hangingPunct="0">
              <a:lnSpc>
                <a:spcPct val="150000"/>
              </a:lnSpc>
              <a:buClr>
                <a:srgbClr val="002060"/>
              </a:buClr>
              <a:buFont typeface="Wingdings" panose="05000000000000000000" charset="0"/>
            </a:pP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重新定义投资顾问业务模式</a:t>
            </a:r>
            <a:endParaRPr lang="zh-CN" altLang="en-US" sz="32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2931" y="1175480"/>
            <a:ext cx="7886846" cy="2637302"/>
          </a:xfrm>
        </p:spPr>
        <p:txBody>
          <a:bodyPr>
            <a:noAutofit/>
          </a:bodyPr>
          <a:p>
            <a:pPr marL="0"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31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案例：投资顾问业务模式</a:t>
            </a:r>
            <a:endParaRPr lang="zh-CN" altLang="en-US" sz="310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如何变革组织架构、培训人才队伍</a:t>
            </a:r>
            <a:endParaRPr lang="zh-CN" alt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与国内顶级基金机构资源互换</a:t>
            </a:r>
            <a:endParaRPr lang="zh-CN" alt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charset="0"/>
              <a:buChar char="n"/>
            </a:pPr>
            <a:r>
              <a:rPr lang="zh-CN" altLang="en-US" sz="2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联合构建投资顾问业务模式</a:t>
            </a:r>
            <a:endParaRPr lang="zh-CN" altLang="en-US" sz="2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/>
        </p:nvSpPr>
        <p:spPr>
          <a:xfrm>
            <a:off x="704850" y="1593215"/>
            <a:ext cx="3504565" cy="47694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3600" b="1">
                <a:solidFill>
                  <a:schemeClr val="tx1"/>
                </a:solidFill>
              </a:rPr>
              <a:t>我想：</a:t>
            </a:r>
            <a:endParaRPr lang="zh-CN" altLang="en-US" sz="3600" b="1">
              <a:solidFill>
                <a:schemeClr val="tx1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2800" b="1">
                <a:solidFill>
                  <a:schemeClr val="tx1"/>
                </a:solidFill>
              </a:rPr>
              <a:t>新增客户</a:t>
            </a:r>
            <a:endParaRPr lang="zh-CN" altLang="en-US" sz="2800" b="1">
              <a:solidFill>
                <a:schemeClr val="tx1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2800" b="1">
                <a:solidFill>
                  <a:schemeClr val="tx1"/>
                </a:solidFill>
              </a:rPr>
              <a:t>新增资产</a:t>
            </a:r>
            <a:endParaRPr lang="zh-CN" altLang="en-US" sz="2800" b="1">
              <a:solidFill>
                <a:schemeClr val="tx1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2800" b="1">
                <a:solidFill>
                  <a:schemeClr val="tx1"/>
                </a:solidFill>
              </a:rPr>
              <a:t>销售产品</a:t>
            </a:r>
            <a:endParaRPr lang="zh-CN" altLang="en-US" sz="2800" b="1">
              <a:solidFill>
                <a:schemeClr val="tx1"/>
              </a:solidFill>
            </a:endParaRPr>
          </a:p>
          <a:p>
            <a:endParaRPr lang="zh-CN" altLang="en-US" sz="2800" b="1">
              <a:solidFill>
                <a:schemeClr val="tx1"/>
              </a:solidFill>
            </a:endParaRPr>
          </a:p>
          <a:p>
            <a:r>
              <a:rPr lang="zh-CN" altLang="en-US" sz="3600" b="1">
                <a:solidFill>
                  <a:schemeClr val="tx1"/>
                </a:solidFill>
              </a:rPr>
              <a:t> 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48250" y="1532890"/>
            <a:ext cx="3504565" cy="45847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3600" b="1">
                <a:solidFill>
                  <a:schemeClr val="tx1"/>
                </a:solidFill>
              </a:rPr>
              <a:t> 现实：</a:t>
            </a:r>
            <a:endParaRPr lang="zh-CN" altLang="en-US" sz="2800" b="1">
              <a:solidFill>
                <a:schemeClr val="tx1"/>
              </a:solidFill>
            </a:endParaRPr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经济过剩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销售过度</a:t>
            </a:r>
            <a:endParaRPr lang="zh-CN" altLang="en-US" sz="3200" b="1" dirty="0">
              <a:solidFill>
                <a:schemeClr val="tx1"/>
              </a:solidFill>
              <a:sym typeface="+mn-ea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charset="0"/>
              <a:buChar char="n"/>
            </a:pPr>
            <a:r>
              <a:rPr lang="zh-CN" altLang="en-US" sz="3200" b="1" dirty="0">
                <a:solidFill>
                  <a:schemeClr val="tx1"/>
                </a:solidFill>
                <a:sym typeface="+mn-ea"/>
              </a:rPr>
              <a:t>推广失效</a:t>
            </a:r>
            <a:endParaRPr lang="zh-CN" altLang="en-US" sz="2800" b="1" dirty="0">
              <a:solidFill>
                <a:schemeClr val="tx1"/>
              </a:solidFill>
            </a:endParaRPr>
          </a:p>
          <a:p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ank">
  <a:themeElements>
    <a:clrScheme name="Blank 3">
      <a:dk1>
        <a:srgbClr val="000000"/>
      </a:dk1>
      <a:lt1>
        <a:srgbClr val="FFFFFF"/>
      </a:lt1>
      <a:dk2>
        <a:srgbClr val="7BBE40"/>
      </a:dk2>
      <a:lt2>
        <a:srgbClr val="D4D7DB"/>
      </a:lt2>
      <a:accent1>
        <a:srgbClr val="0057A6"/>
      </a:accent1>
      <a:accent2>
        <a:srgbClr val="7FABD2"/>
      </a:accent2>
      <a:accent3>
        <a:srgbClr val="FFFFFF"/>
      </a:accent3>
      <a:accent4>
        <a:srgbClr val="000000"/>
      </a:accent4>
      <a:accent5>
        <a:srgbClr val="AAB4D0"/>
      </a:accent5>
      <a:accent6>
        <a:srgbClr val="729BBE"/>
      </a:accent6>
      <a:hlink>
        <a:srgbClr val="FCC917"/>
      </a:hlink>
      <a:folHlink>
        <a:srgbClr val="54616E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3F3F3F"/>
        </a:dk1>
        <a:lt1>
          <a:srgbClr val="FFFFFF"/>
        </a:lt1>
        <a:dk2>
          <a:srgbClr val="7BBE40"/>
        </a:dk2>
        <a:lt2>
          <a:srgbClr val="D4D7DB"/>
        </a:lt2>
        <a:accent1>
          <a:srgbClr val="0057A6"/>
        </a:accent1>
        <a:accent2>
          <a:srgbClr val="7FABD2"/>
        </a:accent2>
        <a:accent3>
          <a:srgbClr val="FFFFFF"/>
        </a:accent3>
        <a:accent4>
          <a:srgbClr val="343434"/>
        </a:accent4>
        <a:accent5>
          <a:srgbClr val="AAB4D0"/>
        </a:accent5>
        <a:accent6>
          <a:srgbClr val="729BBE"/>
        </a:accent6>
        <a:hlink>
          <a:srgbClr val="FCC917"/>
        </a:hlink>
        <a:folHlink>
          <a:srgbClr val="5461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D4D7DB"/>
        </a:dk1>
        <a:lt1>
          <a:srgbClr val="FFFFFF"/>
        </a:lt1>
        <a:dk2>
          <a:srgbClr val="3F3F3F"/>
        </a:dk2>
        <a:lt2>
          <a:srgbClr val="7BBE40"/>
        </a:lt2>
        <a:accent1>
          <a:srgbClr val="0057A6"/>
        </a:accent1>
        <a:accent2>
          <a:srgbClr val="7FABD2"/>
        </a:accent2>
        <a:accent3>
          <a:srgbClr val="AFAFAF"/>
        </a:accent3>
        <a:accent4>
          <a:srgbClr val="DADADA"/>
        </a:accent4>
        <a:accent5>
          <a:srgbClr val="AAB4D0"/>
        </a:accent5>
        <a:accent6>
          <a:srgbClr val="729BBE"/>
        </a:accent6>
        <a:hlink>
          <a:srgbClr val="FCC917"/>
        </a:hlink>
        <a:folHlink>
          <a:srgbClr val="54616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7BBE40"/>
        </a:dk2>
        <a:lt2>
          <a:srgbClr val="D4D7DB"/>
        </a:lt2>
        <a:accent1>
          <a:srgbClr val="0057A6"/>
        </a:accent1>
        <a:accent2>
          <a:srgbClr val="7FABD2"/>
        </a:accent2>
        <a:accent3>
          <a:srgbClr val="FFFFFF"/>
        </a:accent3>
        <a:accent4>
          <a:srgbClr val="000000"/>
        </a:accent4>
        <a:accent5>
          <a:srgbClr val="AAB4D0"/>
        </a:accent5>
        <a:accent6>
          <a:srgbClr val="729BBE"/>
        </a:accent6>
        <a:hlink>
          <a:srgbClr val="FCC917"/>
        </a:hlink>
        <a:folHlink>
          <a:srgbClr val="5461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3419</Words>
  <Application>WPS 演示</Application>
  <PresentationFormat>宽屏</PresentationFormat>
  <Paragraphs>595</Paragraphs>
  <Slides>45</Slides>
  <Notes>34</Notes>
  <HiddenSlides>0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68" baseType="lpstr">
      <vt:lpstr>Arial</vt:lpstr>
      <vt:lpstr>宋体</vt:lpstr>
      <vt:lpstr>Wingdings</vt:lpstr>
      <vt:lpstr>Webdings</vt:lpstr>
      <vt:lpstr>楷体</vt:lpstr>
      <vt:lpstr>Wingdings</vt:lpstr>
      <vt:lpstr>微软雅黑</vt:lpstr>
      <vt:lpstr>Arial Unicode MS</vt:lpstr>
      <vt:lpstr>楷体_GB2312</vt:lpstr>
      <vt:lpstr>新宋体</vt:lpstr>
      <vt:lpstr>华文楷体</vt:lpstr>
      <vt:lpstr>Times New Roman</vt:lpstr>
      <vt:lpstr>华文宋体</vt:lpstr>
      <vt:lpstr>华文细黑</vt:lpstr>
      <vt:lpstr>Verdana</vt:lpstr>
      <vt:lpstr>方正兰亭大黑_GBK</vt:lpstr>
      <vt:lpstr>思源黑体 CN Regular</vt:lpstr>
      <vt:lpstr>黑体</vt:lpstr>
      <vt:lpstr>Times New Roman</vt:lpstr>
      <vt:lpstr>OPPOSans M</vt:lpstr>
      <vt:lpstr>Blank</vt:lpstr>
      <vt:lpstr>自定义设计方案</vt:lpstr>
      <vt:lpstr>AcroExch.Document.11</vt:lpstr>
      <vt:lpstr>PowerPoint 演示文稿</vt:lpstr>
      <vt:lpstr>PowerPoint 演示文稿</vt:lpstr>
      <vt:lpstr>案例：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3、坚守正确的财管价值观： 价值观决定能否持续成功：富国银行案例</vt:lpstr>
      <vt:lpstr>PowerPoint 演示文稿</vt:lpstr>
      <vt:lpstr>借鉴：欧美理财经理经常思考的几个问题</vt:lpstr>
      <vt:lpstr>小结： </vt:lpstr>
      <vt:lpstr> 4、变革展业方式，重塑品牌形象</vt:lpstr>
      <vt:lpstr>5、形成核心能力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欧美成功的理财经理如何看待客户关系？</vt:lpstr>
      <vt:lpstr>步骤二：培训客户------理财规划理论宣导及                针对性产品介绍 </vt:lpstr>
      <vt:lpstr>步骤三：发现客户------客户认同与不认同</vt:lpstr>
      <vt:lpstr>步骤四：产品/业务列表------可供选择的服务</vt:lpstr>
      <vt:lpstr>步骤五 ：客户决定------让客户自己承担责任 </vt:lpstr>
      <vt:lpstr>步骤六：售后服务                 ----赢得客户信任并获得老带”的关键</vt:lpstr>
      <vt:lpstr>适当性销售的角色类比：</vt:lpstr>
      <vt:lpstr>小结：</vt:lpstr>
      <vt:lpstr>PowerPoint 演示文稿</vt:lpstr>
      <vt:lpstr>PowerPoint 演示文稿</vt:lpstr>
    </vt:vector>
  </TitlesOfParts>
  <Company>Mercer Oliver Wyman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与成功有约-安信客户经理成长要津</dc:title>
  <dc:creator>曹超</dc:creator>
  <dc:description>PPT</dc:description>
  <cp:lastModifiedBy>AXZQ</cp:lastModifiedBy>
  <cp:revision>532</cp:revision>
  <cp:lastPrinted>2006-01-26T20:25:00Z</cp:lastPrinted>
  <dcterms:created xsi:type="dcterms:W3CDTF">2008-03-17T14:08:00Z</dcterms:created>
  <dcterms:modified xsi:type="dcterms:W3CDTF">2023-11-07T09:44:14Z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2052-11.8.2.12085</vt:lpwstr>
  </property>
  <property fmtid="{D5CDD505-2E9C-101B-9397-08002B2CF9AE}" pid="3" name="ICV">
    <vt:lpwstr>DECC48C738B54F2CAE86CAE5BA22F379</vt:lpwstr>
  </property>
</Properties>
</file>